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0" r:id="rId4"/>
    <p:sldMasterId id="2147483746" r:id="rId5"/>
  </p:sldMasterIdLst>
  <p:notesMasterIdLst>
    <p:notesMasterId r:id="rId28"/>
  </p:notesMasterIdLst>
  <p:sldIdLst>
    <p:sldId id="574" r:id="rId6"/>
    <p:sldId id="629" r:id="rId7"/>
    <p:sldId id="479" r:id="rId8"/>
    <p:sldId id="621" r:id="rId9"/>
    <p:sldId id="616" r:id="rId10"/>
    <p:sldId id="612" r:id="rId11"/>
    <p:sldId id="613" r:id="rId12"/>
    <p:sldId id="615" r:id="rId13"/>
    <p:sldId id="617" r:id="rId14"/>
    <p:sldId id="618" r:id="rId15"/>
    <p:sldId id="620" r:id="rId16"/>
    <p:sldId id="628" r:id="rId17"/>
    <p:sldId id="627" r:id="rId18"/>
    <p:sldId id="626" r:id="rId19"/>
    <p:sldId id="625" r:id="rId20"/>
    <p:sldId id="486" r:id="rId21"/>
    <p:sldId id="632" r:id="rId22"/>
    <p:sldId id="633" r:id="rId23"/>
    <p:sldId id="630" r:id="rId24"/>
    <p:sldId id="623" r:id="rId25"/>
    <p:sldId id="624" r:id="rId26"/>
    <p:sldId id="63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io Martinez-Arboleda" initials="AMA" lastIdx="1" clrIdx="0">
    <p:extLst>
      <p:ext uri="{19B8F6BF-5375-455C-9EA6-DF929625EA0E}">
        <p15:presenceInfo xmlns:p15="http://schemas.microsoft.com/office/powerpoint/2012/main" userId="S::sllama@leeds.ac.uk::afd39ba2-7316-4b77-bc43-3d1af00348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  <a:srgbClr val="FF66FF"/>
    <a:srgbClr val="FFE48F"/>
    <a:srgbClr val="1EE63F"/>
    <a:srgbClr val="80F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5687B4-A0F5-A7AA-DB4D-114EC52BA912}" v="50" dt="2024-01-17T10:41:20.5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2" autoAdjust="0"/>
    <p:restoredTop sz="93295" autoAdjust="0"/>
  </p:normalViewPr>
  <p:slideViewPr>
    <p:cSldViewPr snapToGrid="0">
      <p:cViewPr varScale="1">
        <p:scale>
          <a:sx n="60" d="100"/>
          <a:sy n="60" d="100"/>
        </p:scale>
        <p:origin x="9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6" d="100"/>
        <a:sy n="26" d="100"/>
      </p:scale>
      <p:origin x="0" y="-2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88D07-B188-44E4-ABBB-6994C1A52936}" type="datetimeFigureOut">
              <a:rPr lang="en-US" smtClean="0"/>
              <a:t>1/17/2024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2455A-0D23-4EAB-9AF9-2CC2B3066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368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CE0AB24-7427-4E0C-9E7C-B642B3170A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4008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E30A2A8-DADD-44CC-B8A3-9BFFD5E76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118981"/>
            <a:ext cx="7537703" cy="2462667"/>
          </a:xfrm>
          <a:solidFill>
            <a:schemeClr val="bg1">
              <a:alpha val="93000"/>
            </a:schemeClr>
          </a:solidFill>
        </p:spPr>
        <p:txBody>
          <a:bodyPr lIns="822960" tIns="731520" anchor="t" anchorCtr="0">
            <a:normAutofit/>
          </a:bodyPr>
          <a:lstStyle/>
          <a:p>
            <a:r>
              <a:rPr lang="en-US" sz="5400">
                <a:solidFill>
                  <a:schemeClr val="tx1"/>
                </a:solidFill>
              </a:rPr>
              <a:t>Click to edit Master title style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9DF17D8-A326-44D6-A77D-42DA99E927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841" y="4735799"/>
            <a:ext cx="6470693" cy="60525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Click to edit Master subtitle style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67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C34A642-8E00-4F15-9BE5-FED7F68AA98B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018FF3-9740-4BA5-8515-EBFCC6232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48600" y="643467"/>
            <a:ext cx="3635926" cy="51138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BEFBB5-382E-4634-9782-68859DEE1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173792" y="2660530"/>
            <a:ext cx="29260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CE069499-3ED9-4F5B-ADC9-5EBFC522E9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81400" y="1118014"/>
            <a:ext cx="3379080" cy="14507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4052F90-8192-445D-854C-F144C7CFAC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" y="640080"/>
            <a:ext cx="3273552" cy="2395728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51433AC9-3FFE-4C0D-A905-A0CB48FB81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51960" y="640080"/>
            <a:ext cx="3273552" cy="2395728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5054A368-7C94-4623-8670-651AAB51F2B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080" y="3364992"/>
            <a:ext cx="3273552" cy="2395728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04D3A3D1-400C-4822-B959-96FF1469FD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51960" y="3364992"/>
            <a:ext cx="3273552" cy="2395728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B04F02-660E-4770-B563-1D977AFF4C6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86408" y="2789067"/>
            <a:ext cx="3176587" cy="27066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77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9">
            <a:extLst>
              <a:ext uri="{FF2B5EF4-FFF2-40B4-BE49-F238E27FC236}">
                <a16:creationId xmlns:a16="http://schemas.microsoft.com/office/drawing/2014/main" id="{8832B6D9-0469-48A5-A85E-8C5D8EF86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A8F00A-3EB2-4D4D-B4A7-990BB91D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4142A7E4-A56F-4FC2-A81D-36A83134A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2108201"/>
            <a:ext cx="3557016" cy="37608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A40EF35-BB21-4D3F-A9D6-2A92BFD0DD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74336" y="2112264"/>
            <a:ext cx="3035808" cy="183794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F7CE5DD4-B27E-482B-8208-FA5A7BBC9A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4336" y="4032504"/>
            <a:ext cx="3035808" cy="183794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1F796570-D07C-4638-8B80-227A6EF1A0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0728" y="2112264"/>
            <a:ext cx="3035808" cy="375818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524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 descr="Tag=AccentColor&#10;Flavor=Dark&#10;Target=Fill">
            <a:extLst>
              <a:ext uri="{FF2B5EF4-FFF2-40B4-BE49-F238E27FC236}">
                <a16:creationId xmlns:a16="http://schemas.microsoft.com/office/drawing/2014/main" id="{17DBCCDB-B58C-45B3-9E63-49F7B0819260}"/>
              </a:ext>
            </a:extLst>
          </p:cNvPr>
          <p:cNvSpPr/>
          <p:nvPr userDrawn="1"/>
        </p:nvSpPr>
        <p:spPr bwMode="white">
          <a:xfrm>
            <a:off x="0" y="4953000"/>
            <a:ext cx="12192000" cy="1905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7B1649E-A273-4C2E-A9F2-D29871865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5197" y="5120640"/>
            <a:ext cx="10058400" cy="822960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3600">
                <a:solidFill>
                  <a:schemeClr val="bg1"/>
                </a:solidFill>
              </a:rPr>
              <a:t>Click to edit Master title style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72A6B42-C371-4562-8E40-9EE1906C85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5212" y="5943600"/>
            <a:ext cx="10058400" cy="543513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1500">
                <a:solidFill>
                  <a:schemeClr val="bg1"/>
                </a:solidFill>
              </a:rPr>
              <a:t>Click to edit Master subtitle style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8504FFB-1664-4F66-BC31-100C8DD98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000" y="640080"/>
            <a:ext cx="3544888" cy="393192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1B45578D-1855-4EC0-9E45-E1630D11ACA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43400" y="640080"/>
            <a:ext cx="3544888" cy="393192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C93482C2-6151-4050-9F16-9952B0A017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28432" y="640080"/>
            <a:ext cx="3544888" cy="393192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39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2313432"/>
            <a:ext cx="9966960" cy="3670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786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02F1891-1ACC-4692-80A2-4F69EAAAE404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29B458E-5354-42D4-AE10-8B2F796C3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B121E21-6D9B-46D0-957E-760B095BA4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/>
          <a:lstStyle/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B51B24F-7663-45C0-BE23-CD0AEFF51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5ABBAD1-553F-4CC1-AB36-7C1BE5089D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2938" y="640080"/>
            <a:ext cx="5449824" cy="27432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5C06EA1F-5BD5-4FE5-A059-6787DADCB5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080" y="3474720"/>
            <a:ext cx="5449824" cy="27432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68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2463495"/>
            <a:ext cx="9966960" cy="33686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59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917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872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8720" y="2958274"/>
            <a:ext cx="4639736" cy="2910821"/>
          </a:xfrm>
        </p:spPr>
        <p:txBody>
          <a:bodyPr/>
          <a:lstStyle>
            <a:lvl1pPr marL="342900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48691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66979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85267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03555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>
            <a:lvl1pPr marL="342900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48691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66979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85267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03555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229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8720" y="2057400"/>
            <a:ext cx="320040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8720" y="2958274"/>
            <a:ext cx="3200400" cy="2910821"/>
          </a:xfrm>
        </p:spPr>
        <p:txBody>
          <a:bodyPr/>
          <a:lstStyle>
            <a:lvl1pPr marL="227013" indent="-227013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48691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66979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85267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03555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2051331"/>
            <a:ext cx="320040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952204"/>
            <a:ext cx="3200400" cy="2910821"/>
          </a:xfrm>
        </p:spPr>
        <p:txBody>
          <a:bodyPr/>
          <a:lstStyle>
            <a:lvl1pPr marL="227013" indent="-227013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48691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66979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85267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03555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721C62B-6826-4C4A-B41E-814C63BA51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5280" y="2057400"/>
            <a:ext cx="320040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9F5CD2DF-69E0-48BA-AFAC-83EFCE2ACC8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55280" y="2958273"/>
            <a:ext cx="3200400" cy="2910821"/>
          </a:xfrm>
        </p:spPr>
        <p:txBody>
          <a:bodyPr/>
          <a:lstStyle>
            <a:lvl1pPr marL="227013" indent="-227013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48691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66979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85267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03555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51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E592754-9FDD-4637-8931-8898DCEA2DAF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DE7C46-EBCB-4558-B868-C6E743BAE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7474" y="1238442"/>
            <a:ext cx="3635926" cy="43557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DD7626-E6F6-463F-8041-E2EC3283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648" y="1419273"/>
            <a:ext cx="3153580" cy="1358188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z="3600">
                <a:solidFill>
                  <a:schemeClr val="tx1"/>
                </a:solidFill>
              </a:rPr>
              <a:t>Click to edit Master title style</a:t>
            </a:r>
            <a:endParaRPr lang="en-US" sz="3600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4A9276-3942-47EA-B16C-FEF66FB6F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92128" y="2865016"/>
            <a:ext cx="29260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1DABEC-17D7-4DA3-9DEA-F5D74509D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648" y="2978254"/>
            <a:ext cx="3153580" cy="2444238"/>
          </a:xfrm>
        </p:spPr>
        <p:txBody>
          <a:bodyPr lIns="9144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en-US" sz="1600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A5B6691-D26A-472B-BB73-55A4E0649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72584" y="1234440"/>
            <a:ext cx="3264408" cy="435254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BF1FB629-3697-40BE-A9E2-962CC86418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75320" y="1234440"/>
            <a:ext cx="3264408" cy="435254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269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4E322D5-1CC3-400A-A187-55543F0E8B93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itle 13">
            <a:extLst>
              <a:ext uri="{FF2B5EF4-FFF2-40B4-BE49-F238E27FC236}">
                <a16:creationId xmlns:a16="http://schemas.microsoft.com/office/drawing/2014/main" id="{EAD2187F-4097-47C0-8330-56262D3283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523EF1-B104-45FE-925A-5C7906FA1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942633" y="2250460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A958037-C140-4697-8EAF-21C950A0EC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936" y="640080"/>
            <a:ext cx="6912864" cy="531266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14">
            <a:extLst>
              <a:ext uri="{FF2B5EF4-FFF2-40B4-BE49-F238E27FC236}">
                <a16:creationId xmlns:a16="http://schemas.microsoft.com/office/drawing/2014/main" id="{44613BB0-E0E0-4B1C-9926-EBE53B542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407436"/>
            <a:ext cx="3690257" cy="346165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521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8810136-7130-4D10-A77D-0A7BA878209B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11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72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755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D637E5-EBAC-4C88-BDAB-D589FAE7B950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667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128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663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1A317B95-AC58-463F-8169-E617E15CB068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54F35D78-BA1E-4C0E-8EBF-49247768B478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412764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FF099A-FB58-49FC-BD96-4E8B6CBB7999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80FC-CE71-48DD-BDFE-8F0F7B1C704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23085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BB8BA3-87E8-45AE-843A-63F21DF71663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09F86-14A7-4E9D-ABF8-0EDE6F6C8550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87647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06E222-895B-450D-A57A-4FE35050E7B3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B7684-181B-4230-AF43-92E9864AF39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66740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FB038A-8D60-46CA-BBC7-0AD7A01E43FE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2945B-DEC1-4BFF-AA63-E72528130848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64505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BA222C-26A7-42E6-B417-6F2080989D79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972B7-514E-4FFA-9BB8-3E6B0BE503F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341345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665017-427D-4544-AC2A-2069425D6B83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1859-4107-47B5-BFAF-52AFCB22FBEE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177976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8589AC-01CB-45AF-BC6A-216EFEA78F0B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C05D0-ACB1-4F3A-BFF7-0300CE0A6D4E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4784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A67445-A9CD-4D1D-9B99-B8D8ABCDE24C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EF9F-AA58-4440-9720-74CCF8F91B8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01440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A67445-A9CD-4D1D-9B99-B8D8ABCDE24C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EF9F-AA58-4440-9720-74CCF8F91B8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495463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A67445-A9CD-4D1D-9B99-B8D8ABCDE24C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EF9F-AA58-4440-9720-74CCF8F91B8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864032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A67445-A9CD-4D1D-9B99-B8D8ABCDE24C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EF9F-AA58-4440-9720-74CCF8F91B8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58117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A67445-A9CD-4D1D-9B99-B8D8ABCDE24C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EF9F-AA58-4440-9720-74CCF8F91B8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192346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A67445-A9CD-4D1D-9B99-B8D8ABCDE24C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EF9F-AA58-4440-9720-74CCF8F91B8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21207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A67445-A9CD-4D1D-9B99-B8D8ABCDE24C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EF9F-AA58-4440-9720-74CCF8F91B8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72642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pPr>
              <a:defRPr/>
            </a:pPr>
            <a:fld id="{F63FF862-5D87-47BD-926A-392B90D6F47C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D1CF-8CDF-4735-BAA9-51913524C2F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6221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pPr>
              <a:defRPr/>
            </a:pPr>
            <a:fld id="{2216CA87-7EC7-4F25-A205-932880F7F6B5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D409D-7DE2-4984-8CE3-3E92C353C0F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663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8720" y="2108201"/>
            <a:ext cx="996696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1 de julio de 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El Pódcast Académico - CEU Madrid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57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6" r:id="rId3"/>
    <p:sldLayoutId id="2147483735" r:id="rId4"/>
    <p:sldLayoutId id="2147483722" r:id="rId5"/>
    <p:sldLayoutId id="2147483734" r:id="rId6"/>
    <p:sldLayoutId id="2147483745" r:id="rId7"/>
    <p:sldLayoutId id="2147483726" r:id="rId8"/>
    <p:sldLayoutId id="2147483725" r:id="rId9"/>
    <p:sldLayoutId id="2147483743" r:id="rId10"/>
    <p:sldLayoutId id="2147483737" r:id="rId11"/>
    <p:sldLayoutId id="2147483738" r:id="rId12"/>
    <p:sldLayoutId id="2147483723" r:id="rId13"/>
    <p:sldLayoutId id="2147483724" r:id="rId14"/>
    <p:sldLayoutId id="2147483727" r:id="rId15"/>
    <p:sldLayoutId id="2147483728" r:id="rId16"/>
    <p:sldLayoutId id="2147483729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9EA67445-A9CD-4D1D-9B99-B8D8ABCDE24C}" type="datetimeFigureOut">
              <a:rPr lang="en-GB" altLang="en-US" smtClean="0"/>
              <a:pPr>
                <a:defRPr/>
              </a:pPr>
              <a:t>17/01/2024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A61EF9F-AA58-4440-9720-74CCF8F91B8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951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6FC6KfRIfVw?feature=oemb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</a:t>
            </a:fld>
            <a:endParaRPr lang="en-US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50B344-5084-DD3D-17B0-A16E55C5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1762" y="6575792"/>
            <a:ext cx="9648192" cy="1063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" name="Picture 4" descr="Text&#10;&#10;Description automatically generated">
            <a:extLst>
              <a:ext uri="{FF2B5EF4-FFF2-40B4-BE49-F238E27FC236}">
                <a16:creationId xmlns:a16="http://schemas.microsoft.com/office/drawing/2014/main" id="{C1B73664-AB6D-2351-E1C9-27D9F6886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258" y="261258"/>
            <a:ext cx="5886449" cy="588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9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3BDE3-57D0-5EB1-56A4-41D2D5FB3B8E}"/>
              </a:ext>
            </a:extLst>
          </p:cNvPr>
          <p:cNvSpPr txBox="1"/>
          <p:nvPr/>
        </p:nvSpPr>
        <p:spPr>
          <a:xfrm>
            <a:off x="842340" y="426833"/>
            <a:ext cx="6336381" cy="58477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4400" dirty="0">
                <a:solidFill>
                  <a:srgbClr val="002060"/>
                </a:solidFill>
                <a:latin typeface="Berlin Sans FB" panose="020E0602020502020306" pitchFamily="34" charset="0"/>
                <a:cs typeface="BrowalliaUPC" panose="020B0502040204020203" pitchFamily="34" charset="-34"/>
              </a:rPr>
              <a:t>Producción</a:t>
            </a:r>
            <a:r>
              <a:rPr lang="es-ES" sz="4400" dirty="0">
                <a:latin typeface="Berlin Sans FB" panose="020E0602020502020306" pitchFamily="34" charset="0"/>
                <a:cs typeface="BrowalliaUPC" panose="020B0502040204020203" pitchFamily="34" charset="-34"/>
              </a:rPr>
              <a:t> y </a:t>
            </a:r>
            <a:r>
              <a:rPr lang="es-ES" sz="4400" dirty="0">
                <a:solidFill>
                  <a:srgbClr val="002060"/>
                </a:solidFill>
                <a:latin typeface="Berlin Sans FB" panose="020E0602020502020306" pitchFamily="34" charset="0"/>
                <a:cs typeface="BrowalliaUPC" panose="020B0502040204020203" pitchFamily="34" charset="-34"/>
              </a:rPr>
              <a:t>análisis</a:t>
            </a:r>
            <a:r>
              <a:rPr lang="es-ES" sz="4400" dirty="0">
                <a:latin typeface="Berlin Sans FB" panose="020E0602020502020306" pitchFamily="34" charset="0"/>
                <a:cs typeface="BrowalliaUPC" panose="020B0502040204020203" pitchFamily="34" charset="-34"/>
              </a:rPr>
              <a:t> </a:t>
            </a:r>
          </a:p>
          <a:p>
            <a:pPr algn="ctr"/>
            <a:r>
              <a:rPr lang="es-ES" sz="4400" dirty="0">
                <a:latin typeface="Berlin Sans FB" panose="020E0602020502020306" pitchFamily="34" charset="0"/>
                <a:cs typeface="BrowalliaUPC" panose="020B0502040204020203" pitchFamily="34" charset="-34"/>
              </a:rPr>
              <a:t>de textos con </a:t>
            </a:r>
          </a:p>
          <a:p>
            <a:pPr algn="ctr"/>
            <a:r>
              <a:rPr lang="es-ES" sz="4400" dirty="0" err="1">
                <a:solidFill>
                  <a:srgbClr val="CC3399"/>
                </a:solidFill>
                <a:latin typeface="Berlin Sans FB" panose="020E0602020502020306" pitchFamily="34" charset="0"/>
                <a:cs typeface="BrowalliaUPC" panose="020B0502040204020203" pitchFamily="34" charset="-34"/>
              </a:rPr>
              <a:t>ChatGPT</a:t>
            </a:r>
            <a:endParaRPr lang="es-ES" sz="4400" dirty="0">
              <a:solidFill>
                <a:srgbClr val="CC3399"/>
              </a:solidFill>
              <a:latin typeface="Berlin Sans FB" panose="020E0602020502020306" pitchFamily="34" charset="0"/>
              <a:cs typeface="BrowalliaUPC" panose="020B0502040204020203" pitchFamily="34" charset="-34"/>
            </a:endParaRPr>
          </a:p>
          <a:p>
            <a:pPr algn="ctr"/>
            <a:endParaRPr lang="es-ES" sz="3200" dirty="0">
              <a:latin typeface="Berlin Sans FB" panose="020E0602020502020306" pitchFamily="34" charset="0"/>
              <a:cs typeface="BrowalliaUPC" panose="020B0502040204020203" pitchFamily="34" charset="-34"/>
            </a:endParaRPr>
          </a:p>
          <a:p>
            <a:pPr algn="ctr"/>
            <a:r>
              <a:rPr lang="es-ES" sz="3600" dirty="0">
                <a:solidFill>
                  <a:srgbClr val="C00000"/>
                </a:solidFill>
                <a:latin typeface="Berlin Sans FB" panose="020E0602020502020306" pitchFamily="34" charset="0"/>
                <a:cs typeface="BrowalliaUPC" panose="020B0502040204020203" pitchFamily="34" charset="-34"/>
              </a:rPr>
              <a:t>Antonio Martínez Arboleda  </a:t>
            </a:r>
          </a:p>
          <a:p>
            <a:pPr algn="ctr"/>
            <a:r>
              <a:rPr lang="es-ES" sz="2800" dirty="0" err="1">
                <a:solidFill>
                  <a:schemeClr val="tx2"/>
                </a:solidFill>
                <a:latin typeface="Berlin Sans FB"/>
                <a:cs typeface="BrowalliaUPC"/>
              </a:rPr>
              <a:t>Knowledge</a:t>
            </a:r>
            <a:r>
              <a:rPr lang="es-ES" sz="2800" dirty="0">
                <a:solidFill>
                  <a:schemeClr val="tx2"/>
                </a:solidFill>
                <a:latin typeface="Berlin Sans FB"/>
                <a:cs typeface="BrowalliaUPC"/>
              </a:rPr>
              <a:t> </a:t>
            </a:r>
            <a:r>
              <a:rPr lang="es-ES" sz="2800" dirty="0" err="1">
                <a:solidFill>
                  <a:schemeClr val="tx2"/>
                </a:solidFill>
                <a:latin typeface="Berlin Sans FB"/>
                <a:cs typeface="BrowalliaUPC"/>
              </a:rPr>
              <a:t>Equity</a:t>
            </a:r>
            <a:r>
              <a:rPr lang="es-ES" sz="2800" dirty="0">
                <a:solidFill>
                  <a:schemeClr val="tx2"/>
                </a:solidFill>
                <a:latin typeface="Berlin Sans FB"/>
                <a:cs typeface="BrowalliaUPC"/>
              </a:rPr>
              <a:t> Network (KEN)</a:t>
            </a:r>
          </a:p>
          <a:p>
            <a:pPr algn="ctr"/>
            <a:r>
              <a:rPr lang="es-ES" sz="2800" dirty="0" err="1">
                <a:latin typeface="Berlin Sans FB"/>
                <a:cs typeface="BrowalliaUPC"/>
              </a:rPr>
              <a:t>University</a:t>
            </a:r>
            <a:r>
              <a:rPr lang="es-ES" sz="2800" dirty="0">
                <a:latin typeface="Berlin Sans FB"/>
                <a:cs typeface="BrowalliaUPC"/>
              </a:rPr>
              <a:t> </a:t>
            </a:r>
            <a:r>
              <a:rPr lang="es-ES" sz="2800" dirty="0" err="1">
                <a:latin typeface="Berlin Sans FB"/>
                <a:cs typeface="BrowalliaUPC"/>
              </a:rPr>
              <a:t>of</a:t>
            </a:r>
            <a:r>
              <a:rPr lang="es-ES" sz="2800" dirty="0">
                <a:latin typeface="Berlin Sans FB"/>
                <a:cs typeface="BrowalliaUPC"/>
              </a:rPr>
              <a:t> Leeds </a:t>
            </a:r>
            <a:endParaRPr lang="es-ES" sz="2800" dirty="0">
              <a:latin typeface="Berlin Sans FB" panose="020E0602020502020306" pitchFamily="34" charset="0"/>
              <a:cs typeface="BrowalliaUPC" panose="020B0502040204020203" pitchFamily="34" charset="-34"/>
            </a:endParaRPr>
          </a:p>
          <a:p>
            <a:pPr algn="ctr"/>
            <a:endParaRPr lang="es-ES" sz="3200" dirty="0">
              <a:latin typeface="Berlin Sans FB" panose="020E0602020502020306" pitchFamily="34" charset="0"/>
              <a:cs typeface="BrowalliaUPC" panose="020B0502040204020203" pitchFamily="34" charset="-34"/>
            </a:endParaRPr>
          </a:p>
          <a:p>
            <a:pPr algn="ctr"/>
            <a:r>
              <a:rPr lang="es-ES" sz="3200" dirty="0">
                <a:latin typeface="Berlin Sans FB" panose="020E0602020502020306" pitchFamily="34" charset="0"/>
                <a:cs typeface="BrowalliaUPC" panose="020B0502040204020203" pitchFamily="34" charset="-34"/>
              </a:rPr>
              <a:t>RECREA - CUAIEED – UNAM </a:t>
            </a:r>
          </a:p>
          <a:p>
            <a:pPr algn="ctr"/>
            <a:r>
              <a:rPr lang="es-ES" sz="2000" dirty="0">
                <a:latin typeface="Berlin Sans FB" panose="020E0602020502020306" pitchFamily="34" charset="0"/>
                <a:cs typeface="BrowalliaUPC" panose="020B0502040204020203" pitchFamily="34" charset="-34"/>
              </a:rPr>
              <a:t>30 DE MARZO DE 2023 </a:t>
            </a:r>
          </a:p>
          <a:p>
            <a:pPr algn="ctr"/>
            <a:endParaRPr lang="es-ES" sz="1200" dirty="0">
              <a:solidFill>
                <a:srgbClr val="CC3399"/>
              </a:solidFill>
              <a:latin typeface="Berlin Sans FB"/>
              <a:cs typeface="BrowalliaUPC"/>
            </a:endParaRPr>
          </a:p>
          <a:p>
            <a:pPr algn="ctr"/>
            <a:r>
              <a:rPr lang="es-ES" sz="2200" dirty="0">
                <a:solidFill>
                  <a:srgbClr val="CC3399"/>
                </a:solidFill>
                <a:latin typeface="Berlin Sans FB"/>
                <a:cs typeface="BrowalliaUPC"/>
              </a:rPr>
              <a:t>Imágenes de Dream.ai</a:t>
            </a:r>
            <a:endParaRPr lang="es-ES" sz="2200">
              <a:solidFill>
                <a:srgbClr val="CC3399"/>
              </a:solidFill>
              <a:latin typeface="Berlin Sans FB" panose="020E0602020502020306" pitchFamily="34" charset="0"/>
              <a:cs typeface="BrowalliaUPC" panose="020B0502040204020203" pitchFamily="34" charset="-3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87815F-5794-23FD-24AF-998875DBB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12793" y="531356"/>
            <a:ext cx="3336866" cy="5450215"/>
          </a:xfrm>
          <a:prstGeom prst="rect">
            <a:avLst/>
          </a:prstGeom>
        </p:spPr>
      </p:pic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50B344-5084-DD3D-17B0-A16E55C5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847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3BDE3-57D0-5EB1-56A4-41D2D5FB3B8E}"/>
              </a:ext>
            </a:extLst>
          </p:cNvPr>
          <p:cNvSpPr txBox="1"/>
          <p:nvPr/>
        </p:nvSpPr>
        <p:spPr>
          <a:xfrm>
            <a:off x="540129" y="814527"/>
            <a:ext cx="7060018" cy="56323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800" dirty="0" err="1">
                <a:latin typeface="Berlin Sans FB"/>
                <a:cs typeface="BrowalliaUPC"/>
              </a:rPr>
              <a:t>Queremos</a:t>
            </a:r>
            <a:r>
              <a:rPr lang="en-US" sz="4800" dirty="0">
                <a:latin typeface="Berlin Sans FB"/>
                <a:cs typeface="BrowalliaUPC"/>
              </a:rPr>
              <a:t> saber </a:t>
            </a:r>
            <a:r>
              <a:rPr lang="en-US" sz="4800" dirty="0" err="1">
                <a:latin typeface="Berlin Sans FB"/>
                <a:cs typeface="BrowalliaUPC"/>
              </a:rPr>
              <a:t>vuestro</a:t>
            </a:r>
            <a:r>
              <a:rPr lang="en-US" sz="4800" dirty="0">
                <a:latin typeface="Berlin Sans FB"/>
                <a:cs typeface="BrowalliaUPC"/>
              </a:rPr>
              <a:t> </a:t>
            </a:r>
            <a:r>
              <a:rPr lang="en-US" sz="4800" dirty="0">
                <a:solidFill>
                  <a:srgbClr val="C00000"/>
                </a:solidFill>
                <a:latin typeface="Berlin Sans FB"/>
                <a:cs typeface="BrowalliaUPC"/>
              </a:rPr>
              <a:t>punto de </a:t>
            </a:r>
            <a:r>
              <a:rPr lang="en-US" sz="4800" dirty="0" err="1">
                <a:solidFill>
                  <a:srgbClr val="C00000"/>
                </a:solidFill>
                <a:latin typeface="Berlin Sans FB"/>
                <a:cs typeface="BrowalliaUPC"/>
              </a:rPr>
              <a:t>partida</a:t>
            </a:r>
            <a:r>
              <a:rPr lang="en-US" sz="4800" dirty="0">
                <a:latin typeface="Berlin Sans FB"/>
                <a:cs typeface="BrowalliaUPC"/>
              </a:rPr>
              <a:t> con</a:t>
            </a:r>
            <a:r>
              <a:rPr lang="en-US" sz="4800" dirty="0">
                <a:solidFill>
                  <a:srgbClr val="C00000"/>
                </a:solidFill>
                <a:latin typeface="Berlin Sans FB"/>
                <a:cs typeface="BrowalliaUPC"/>
              </a:rPr>
              <a:t> </a:t>
            </a:r>
            <a:r>
              <a:rPr lang="en-US" sz="4800" dirty="0" err="1">
                <a:solidFill>
                  <a:schemeClr val="accent5"/>
                </a:solidFill>
                <a:latin typeface="Berlin Sans FB"/>
                <a:cs typeface="BrowalliaUPC"/>
              </a:rPr>
              <a:t>ChatGPT</a:t>
            </a:r>
            <a:r>
              <a:rPr lang="en-US" sz="4800" dirty="0">
                <a:solidFill>
                  <a:schemeClr val="accent5"/>
                </a:solidFill>
                <a:latin typeface="Berlin Sans FB"/>
                <a:cs typeface="BrowalliaUPC"/>
              </a:rPr>
              <a:t> </a:t>
            </a:r>
            <a:r>
              <a:rPr lang="en-US" sz="4800" dirty="0">
                <a:latin typeface="Berlin Sans FB"/>
                <a:cs typeface="BrowalliaUPC"/>
              </a:rPr>
              <a:t>y </a:t>
            </a:r>
            <a:r>
              <a:rPr lang="en-US" sz="4800" dirty="0" err="1">
                <a:latin typeface="Berlin Sans FB"/>
                <a:cs typeface="BrowalliaUPC"/>
              </a:rPr>
              <a:t>vuestros</a:t>
            </a:r>
            <a:r>
              <a:rPr lang="en-US" sz="4800" dirty="0">
                <a:latin typeface="Berlin Sans FB"/>
                <a:cs typeface="BrowalliaUPC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Berlin Sans FB"/>
                <a:cs typeface="BrowalliaUPC"/>
              </a:rPr>
              <a:t>intereses</a:t>
            </a:r>
            <a:endParaRPr lang="en-US" sz="4800" dirty="0">
              <a:solidFill>
                <a:srgbClr val="C00000"/>
              </a:solidFill>
              <a:latin typeface="Berlin Sans FB"/>
              <a:cs typeface="BrowalliaUPC"/>
            </a:endParaRPr>
          </a:p>
          <a:p>
            <a:pPr algn="ctr"/>
            <a:r>
              <a:rPr lang="en-US" sz="4400" dirty="0">
                <a:latin typeface="Berlin Sans FB"/>
                <a:cs typeface="BrowalliaUPC"/>
              </a:rPr>
              <a:t>menti.com</a:t>
            </a:r>
            <a:r>
              <a:rPr lang="en-US" sz="6000" dirty="0">
                <a:solidFill>
                  <a:srgbClr val="C00000"/>
                </a:solidFill>
                <a:latin typeface="Berlin Sans FB"/>
                <a:cs typeface="BrowalliaUPC"/>
              </a:rPr>
              <a:t> </a:t>
            </a:r>
            <a:endParaRPr lang="en-US" sz="6000" dirty="0">
              <a:solidFill>
                <a:schemeClr val="accent5"/>
              </a:solidFill>
              <a:latin typeface="Berlin Sans FB" panose="020E0602020502020306" pitchFamily="34" charset="0"/>
              <a:cs typeface="BrowalliaUPC" panose="020B0502040204020203" pitchFamily="34" charset="-34"/>
            </a:endParaRPr>
          </a:p>
          <a:p>
            <a:pPr algn="ctr"/>
            <a:r>
              <a:rPr lang="en-US" sz="4400" dirty="0" err="1">
                <a:latin typeface="Berlin Sans FB" panose="020E0602020502020306" pitchFamily="34" charset="0"/>
                <a:cs typeface="BrowalliaUPC" panose="020B0502040204020203" pitchFamily="34" charset="-34"/>
              </a:rPr>
              <a:t>Código</a:t>
            </a:r>
            <a:r>
              <a:rPr lang="en-US" sz="4400" dirty="0">
                <a:latin typeface="Berlin Sans FB" panose="020E0602020502020306" pitchFamily="34" charset="0"/>
                <a:cs typeface="BrowalliaUPC" panose="020B0502040204020203" pitchFamily="34" charset="-34"/>
              </a:rPr>
              <a:t>: 79 48 92 05</a:t>
            </a:r>
          </a:p>
          <a:p>
            <a:pPr algn="ctr"/>
            <a:endParaRPr lang="en-GB" sz="3200" dirty="0">
              <a:latin typeface="Berlin Sans FB" panose="020E0602020502020306" pitchFamily="34" charset="0"/>
              <a:cs typeface="BrowalliaUPC" panose="020B0502040204020203" pitchFamily="34" charset="-34"/>
            </a:endParaRPr>
          </a:p>
          <a:p>
            <a:endParaRPr lang="es-ES" sz="3200" dirty="0">
              <a:latin typeface="Berlin Sans FB" panose="020E0602020502020306" pitchFamily="34" charset="0"/>
              <a:cs typeface="BrowalliaUPC" panose="020B0502040204020203" pitchFamily="34" charset="-34"/>
            </a:endParaRPr>
          </a:p>
        </p:txBody>
      </p:sp>
      <p:pic>
        <p:nvPicPr>
          <p:cNvPr id="13" name="Picture 12" descr="A picture containing logo&#10;&#10;Description automatically generated">
            <a:extLst>
              <a:ext uri="{FF2B5EF4-FFF2-40B4-BE49-F238E27FC236}">
                <a16:creationId xmlns:a16="http://schemas.microsoft.com/office/drawing/2014/main" id="{6187815F-5794-23FD-24AF-998875DBB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793" y="531356"/>
            <a:ext cx="3336867" cy="5450215"/>
          </a:xfrm>
          <a:prstGeom prst="rect">
            <a:avLst/>
          </a:prstGeom>
        </p:spPr>
      </p:pic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70A6666-E1FA-944B-2857-8E5E7724B80C}"/>
              </a:ext>
            </a:extLst>
          </p:cNvPr>
          <p:cNvSpPr txBox="1">
            <a:spLocks/>
          </p:cNvSpPr>
          <p:nvPr/>
        </p:nvSpPr>
        <p:spPr>
          <a:xfrm>
            <a:off x="1308629" y="6446838"/>
            <a:ext cx="7409085" cy="4111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>
                <a:solidFill>
                  <a:schemeClr val="bg1"/>
                </a:solidFill>
                <a:latin typeface="TwitterChirp"/>
              </a:rPr>
              <a:t>Producción y análisis de textos con 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4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  <p:pic>
        <p:nvPicPr>
          <p:cNvPr id="3" name="Online Media 2" title="¿Qué es ChatGPT?">
            <a:hlinkClick r:id="" action="ppaction://media"/>
            <a:extLst>
              <a:ext uri="{FF2B5EF4-FFF2-40B4-BE49-F238E27FC236}">
                <a16:creationId xmlns:a16="http://schemas.microsoft.com/office/drawing/2014/main" id="{B7C8C9C1-3F26-491E-E245-35D68B41E28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99913" y="786809"/>
            <a:ext cx="8592173" cy="4854578"/>
          </a:xfrm>
          <a:prstGeom prst="rect">
            <a:avLst/>
          </a:prstGeom>
        </p:spPr>
      </p:pic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C9B878E-2ACA-0D08-F0AC-99CD9BF3A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73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3BDE3-57D0-5EB1-56A4-41D2D5FB3B8E}"/>
              </a:ext>
            </a:extLst>
          </p:cNvPr>
          <p:cNvSpPr txBox="1"/>
          <p:nvPr/>
        </p:nvSpPr>
        <p:spPr>
          <a:xfrm>
            <a:off x="980004" y="748084"/>
            <a:ext cx="620760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dirty="0">
                <a:latin typeface="Berlin Sans FB" panose="020E0602020502020306" pitchFamily="34" charset="0"/>
                <a:cs typeface="BrowalliaUPC" panose="020B0502040204020203" pitchFamily="34" charset="-34"/>
              </a:rPr>
              <a:t>Puedes explicar en 15 palabras cuál es la </a:t>
            </a:r>
            <a:r>
              <a:rPr lang="es-ES" sz="3200" dirty="0">
                <a:solidFill>
                  <a:srgbClr val="FF66FF"/>
                </a:solidFill>
                <a:latin typeface="Berlin Sans FB" panose="020E0602020502020306" pitchFamily="34" charset="0"/>
                <a:cs typeface="BrowalliaUPC" panose="020B0502040204020203" pitchFamily="34" charset="-34"/>
              </a:rPr>
              <a:t>función del educador </a:t>
            </a:r>
            <a:r>
              <a:rPr lang="es-ES" sz="3200" dirty="0">
                <a:latin typeface="Berlin Sans FB" panose="020E0602020502020306" pitchFamily="34" charset="0"/>
                <a:cs typeface="BrowalliaUPC" panose="020B0502040204020203" pitchFamily="34" charset="-34"/>
              </a:rPr>
              <a:t>antes de la llegada de la Inteligencia Artificial de </a:t>
            </a:r>
            <a:r>
              <a:rPr lang="es-ES" sz="3200" dirty="0" err="1">
                <a:latin typeface="Berlin Sans FB" panose="020E0602020502020306" pitchFamily="34" charset="0"/>
                <a:cs typeface="BrowalliaUPC" panose="020B0502040204020203" pitchFamily="34" charset="-34"/>
              </a:rPr>
              <a:t>OpenAI</a:t>
            </a:r>
            <a:r>
              <a:rPr lang="es-ES" sz="3200" dirty="0">
                <a:latin typeface="Berlin Sans FB" panose="020E0602020502020306" pitchFamily="34" charset="0"/>
                <a:cs typeface="BrowalliaUPC" panose="020B0502040204020203" pitchFamily="34" charset="-34"/>
              </a:rPr>
              <a:t> </a:t>
            </a:r>
          </a:p>
          <a:p>
            <a:endParaRPr lang="es-ES" sz="3200" dirty="0">
              <a:latin typeface="Berlin Sans FB" panose="020E0602020502020306" pitchFamily="34" charset="0"/>
              <a:cs typeface="BrowalliaUPC" panose="020B0502040204020203" pitchFamily="34" charset="-34"/>
            </a:endParaRPr>
          </a:p>
          <a:p>
            <a:r>
              <a:rPr lang="es-ES" sz="3200" dirty="0">
                <a:latin typeface="Berlin Sans FB" panose="020E0602020502020306" pitchFamily="34" charset="0"/>
                <a:cs typeface="BrowalliaUPC" panose="020B0502040204020203" pitchFamily="34" charset="-34"/>
              </a:rPr>
              <a:t>y en otras 15 palabras explicar la función del educador cuando el uso de </a:t>
            </a:r>
            <a:r>
              <a:rPr lang="es-ES" sz="3200" dirty="0" err="1">
                <a:latin typeface="Berlin Sans FB" panose="020E0602020502020306" pitchFamily="34" charset="0"/>
                <a:cs typeface="BrowalliaUPC" panose="020B0502040204020203" pitchFamily="34" charset="-34"/>
              </a:rPr>
              <a:t>OpenAI</a:t>
            </a:r>
            <a:r>
              <a:rPr lang="es-ES" sz="3200" dirty="0">
                <a:latin typeface="Berlin Sans FB" panose="020E0602020502020306" pitchFamily="34" charset="0"/>
                <a:cs typeface="BrowalliaUPC" panose="020B0502040204020203" pitchFamily="34" charset="-34"/>
              </a:rPr>
              <a:t> se haya generalizado?</a:t>
            </a:r>
          </a:p>
          <a:p>
            <a:endParaRPr lang="es-ES" sz="3200" dirty="0">
              <a:latin typeface="Berlin Sans FB" panose="020E0602020502020306" pitchFamily="34" charset="0"/>
              <a:cs typeface="BrowalliaUPC" panose="020B0502040204020203" pitchFamily="34" charset="-34"/>
            </a:endParaRPr>
          </a:p>
          <a:p>
            <a:r>
              <a:rPr lang="es-ES" sz="3200" dirty="0">
                <a:latin typeface="Berlin Sans FB" panose="020E0602020502020306" pitchFamily="34" charset="0"/>
                <a:cs typeface="BrowalliaUPC" panose="020B0502040204020203" pitchFamily="34" charset="-34"/>
              </a:rPr>
              <a:t>Puedes usar metáforas.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87815F-5794-23FD-24AF-998875DBB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12793" y="531356"/>
            <a:ext cx="3336866" cy="5450214"/>
          </a:xfrm>
          <a:prstGeom prst="rect">
            <a:avLst/>
          </a:prstGeom>
        </p:spPr>
      </p:pic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50B344-5084-DD3D-17B0-A16E55C5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214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6</a:t>
            </a:fld>
            <a:endParaRPr lang="en-US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50B344-5084-DD3D-17B0-A16E55C5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1E4DA4-48E5-4E29-11D2-CB2ACFDABC99}"/>
              </a:ext>
            </a:extLst>
          </p:cNvPr>
          <p:cNvSpPr txBox="1"/>
          <p:nvPr/>
        </p:nvSpPr>
        <p:spPr>
          <a:xfrm>
            <a:off x="3475689" y="1052003"/>
            <a:ext cx="5711114" cy="1475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sz="2800" b="1" dirty="0">
                <a:solidFill>
                  <a:srgbClr val="7030A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Antes de </a:t>
            </a:r>
            <a:r>
              <a:rPr lang="es-ES" sz="2800" b="1" dirty="0" err="1">
                <a:solidFill>
                  <a:srgbClr val="7030A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OpenAI</a:t>
            </a:r>
            <a:r>
              <a:rPr lang="es-ES" sz="2800" b="1" dirty="0">
                <a:solidFill>
                  <a:srgbClr val="7030A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s-ES" sz="28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la educadora era como una alfarera moldeando la arcilla de la mente del estudiante.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BE29E6-5DDD-FB17-F442-3E93C625FA5F}"/>
              </a:ext>
            </a:extLst>
          </p:cNvPr>
          <p:cNvSpPr txBox="1"/>
          <p:nvPr/>
        </p:nvSpPr>
        <p:spPr>
          <a:xfrm>
            <a:off x="3475689" y="3369614"/>
            <a:ext cx="5372476" cy="2397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Después de </a:t>
            </a:r>
            <a:r>
              <a:rPr lang="es-ES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OpenAI</a:t>
            </a:r>
            <a:r>
              <a:rPr lang="es-ES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s-ES" sz="2800" b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la educadora será como una jardinera, nutriendo y guiando el crecimiento de la inteligencia artificial junto con la de las estudiantes.</a:t>
            </a:r>
          </a:p>
        </p:txBody>
      </p:sp>
      <p:pic>
        <p:nvPicPr>
          <p:cNvPr id="10" name="Picture 9" descr="A person sitting at a desk&#10;&#10;Description automatically generated with low confidence">
            <a:extLst>
              <a:ext uri="{FF2B5EF4-FFF2-40B4-BE49-F238E27FC236}">
                <a16:creationId xmlns:a16="http://schemas.microsoft.com/office/drawing/2014/main" id="{D3C06293-79DB-A1D0-8E72-54864955C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33" y="1007695"/>
            <a:ext cx="2912599" cy="4757245"/>
          </a:xfrm>
          <a:prstGeom prst="rect">
            <a:avLst/>
          </a:prstGeom>
        </p:spPr>
      </p:pic>
      <p:pic>
        <p:nvPicPr>
          <p:cNvPr id="12" name="Picture 11" descr="Medium shot of women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4D8F5F9F-0BBD-2B08-DE68-858E0B573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095" y="1052003"/>
            <a:ext cx="2885472" cy="471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3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7</a:t>
            </a:fld>
            <a:endParaRPr lang="en-US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50B344-5084-DD3D-17B0-A16E55C5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1E4DA4-48E5-4E29-11D2-CB2ACFDABC99}"/>
              </a:ext>
            </a:extLst>
          </p:cNvPr>
          <p:cNvSpPr txBox="1"/>
          <p:nvPr/>
        </p:nvSpPr>
        <p:spPr>
          <a:xfrm>
            <a:off x="3475689" y="1052003"/>
            <a:ext cx="5711114" cy="1936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rgbClr val="7030A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Antes de </a:t>
            </a:r>
            <a:r>
              <a:rPr lang="es-ES" sz="2800" b="1" dirty="0" err="1">
                <a:solidFill>
                  <a:srgbClr val="7030A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OpenAI</a:t>
            </a:r>
            <a:r>
              <a:rPr lang="es-ES" sz="2800" b="1" dirty="0">
                <a:solidFill>
                  <a:srgbClr val="7030A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s-ES" sz="28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la educadora era como un faro que guiaba a los estudiantes hacia la luz del conocimiento. </a:t>
            </a:r>
            <a:endParaRPr lang="es-ES" sz="2800" b="1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BE29E6-5DDD-FB17-F442-3E93C625FA5F}"/>
              </a:ext>
            </a:extLst>
          </p:cNvPr>
          <p:cNvSpPr txBox="1"/>
          <p:nvPr/>
        </p:nvSpPr>
        <p:spPr>
          <a:xfrm>
            <a:off x="3475689" y="3369614"/>
            <a:ext cx="5240623" cy="2376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Después de </a:t>
            </a:r>
            <a:r>
              <a:rPr lang="es-ES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OpenAI</a:t>
            </a:r>
            <a:r>
              <a:rPr lang="es-ES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s-ES" sz="28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la educadora será como una piloto que trabaja en equipo con el sistema de navegación, llevando a las estudiantes a su destino deseado.</a:t>
            </a:r>
            <a:endParaRPr lang="es-ES" sz="2800" b="1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C06293-79DB-A1D0-8E72-54864955CD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0433" y="1007694"/>
            <a:ext cx="2885472" cy="47129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8F5F9F-0BBD-2B08-DE68-858E0B5739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06095" y="1052003"/>
            <a:ext cx="2885471" cy="471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7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8</a:t>
            </a:fld>
            <a:endParaRPr lang="en-US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50B344-5084-DD3D-17B0-A16E55C5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1E4DA4-48E5-4E29-11D2-CB2ACFDABC99}"/>
              </a:ext>
            </a:extLst>
          </p:cNvPr>
          <p:cNvSpPr txBox="1"/>
          <p:nvPr/>
        </p:nvSpPr>
        <p:spPr>
          <a:xfrm>
            <a:off x="3386042" y="1007695"/>
            <a:ext cx="5711114" cy="2376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rgbClr val="7030A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Antes de </a:t>
            </a:r>
            <a:r>
              <a:rPr lang="es-ES" sz="2800" b="1" dirty="0" err="1">
                <a:solidFill>
                  <a:srgbClr val="7030A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OpenAI</a:t>
            </a:r>
            <a:r>
              <a:rPr lang="es-ES" sz="2800" b="1" dirty="0">
                <a:solidFill>
                  <a:srgbClr val="7030A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s-ES" sz="28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el educador era como un obrero de la construcción que levantaba paredes con ladrillos de conocimiento para crear espacios cerrados de aprendizaje.  </a:t>
            </a:r>
            <a:endParaRPr lang="es-ES" sz="2800" b="1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BE29E6-5DDD-FB17-F442-3E93C625FA5F}"/>
              </a:ext>
            </a:extLst>
          </p:cNvPr>
          <p:cNvSpPr txBox="1"/>
          <p:nvPr/>
        </p:nvSpPr>
        <p:spPr>
          <a:xfrm>
            <a:off x="3386042" y="3841872"/>
            <a:ext cx="5330269" cy="1936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Después de </a:t>
            </a:r>
            <a:r>
              <a:rPr lang="es-ES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OpenAI</a:t>
            </a:r>
            <a:r>
              <a:rPr lang="es-ES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s-ES" sz="2800" b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la educadora </a:t>
            </a:r>
            <a:r>
              <a:rPr lang="es-ES" sz="28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será como arquitecto de una casa común construida con sus estudiantes.</a:t>
            </a:r>
            <a:endParaRPr lang="es-ES" sz="2800" b="1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C06293-79DB-A1D0-8E72-54864955CD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0433" y="1007695"/>
            <a:ext cx="2885472" cy="47129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8F5F9F-0BBD-2B08-DE68-858E0B5739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06095" y="1052004"/>
            <a:ext cx="2885471" cy="471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96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3BDE3-57D0-5EB1-56A4-41D2D5FB3B8E}"/>
              </a:ext>
            </a:extLst>
          </p:cNvPr>
          <p:cNvSpPr txBox="1"/>
          <p:nvPr/>
        </p:nvSpPr>
        <p:spPr>
          <a:xfrm>
            <a:off x="969371" y="624973"/>
            <a:ext cx="620760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Berlin Sans FB" panose="020E0602020502020306" pitchFamily="34" charset="0"/>
                <a:cs typeface="BrowalliaUPC" panose="020B0502040204020203" pitchFamily="34" charset="-34"/>
              </a:rPr>
              <a:t>¿Puedes generar </a:t>
            </a:r>
            <a:r>
              <a:rPr lang="es-ES" sz="2400" dirty="0">
                <a:solidFill>
                  <a:srgbClr val="FF0000"/>
                </a:solidFill>
                <a:latin typeface="Berlin Sans FB" panose="020E0602020502020306" pitchFamily="34" charset="0"/>
                <a:cs typeface="BrowalliaUPC" panose="020B0502040204020203" pitchFamily="34" charset="-34"/>
              </a:rPr>
              <a:t>afirmaciones distópicas </a:t>
            </a:r>
            <a:r>
              <a:rPr lang="es-ES" sz="2400" dirty="0">
                <a:latin typeface="Berlin Sans FB" panose="020E0602020502020306" pitchFamily="34" charset="0"/>
                <a:cs typeface="BrowalliaUPC" panose="020B0502040204020203" pitchFamily="34" charset="-34"/>
              </a:rPr>
              <a:t>sobre el impacto de la </a:t>
            </a:r>
            <a:r>
              <a:rPr lang="es-ES" sz="2400" dirty="0" err="1">
                <a:latin typeface="Berlin Sans FB" panose="020E0602020502020306" pitchFamily="34" charset="0"/>
                <a:cs typeface="BrowalliaUPC" panose="020B0502040204020203" pitchFamily="34" charset="-34"/>
              </a:rPr>
              <a:t>OpenAI</a:t>
            </a:r>
            <a:r>
              <a:rPr lang="es-ES" sz="2400" dirty="0">
                <a:latin typeface="Berlin Sans FB" panose="020E0602020502020306" pitchFamily="34" charset="0"/>
                <a:cs typeface="BrowalliaUPC" panose="020B0502040204020203" pitchFamily="34" charset="-34"/>
              </a:rPr>
              <a:t> en la educación? </a:t>
            </a:r>
          </a:p>
          <a:p>
            <a:endParaRPr lang="es-ES" sz="2400" dirty="0">
              <a:latin typeface="Berlin Sans FB" panose="020E0602020502020306" pitchFamily="34" charset="0"/>
              <a:cs typeface="BrowalliaUPC" panose="020B0502040204020203" pitchFamily="34" charset="-34"/>
            </a:endParaRPr>
          </a:p>
          <a:p>
            <a:r>
              <a:rPr lang="es-ES" sz="2400" dirty="0">
                <a:latin typeface="Berlin Sans FB" panose="020E0602020502020306" pitchFamily="34" charset="0"/>
                <a:cs typeface="BrowalliaUPC" panose="020B0502040204020203" pitchFamily="34" charset="-34"/>
              </a:rPr>
              <a:t>Debes usar no más de 15 palabras para cada afirmación, y debes seguir este modelo, pero presentando el </a:t>
            </a:r>
            <a:r>
              <a:rPr lang="es-ES" sz="2400" dirty="0">
                <a:solidFill>
                  <a:schemeClr val="accent5"/>
                </a:solidFill>
                <a:latin typeface="Berlin Sans FB" panose="020E0602020502020306" pitchFamily="34" charset="0"/>
                <a:cs typeface="BrowalliaUPC" panose="020B0502040204020203" pitchFamily="34" charset="-34"/>
              </a:rPr>
              <a:t>"Antes de" como algo positivo </a:t>
            </a:r>
            <a:r>
              <a:rPr lang="es-ES" sz="2400" dirty="0">
                <a:latin typeface="Berlin Sans FB" panose="020E0602020502020306" pitchFamily="34" charset="0"/>
                <a:cs typeface="BrowalliaUPC" panose="020B0502040204020203" pitchFamily="34" charset="-34"/>
              </a:rPr>
              <a:t>y </a:t>
            </a:r>
            <a:r>
              <a:rPr lang="es-ES" sz="2400" dirty="0">
                <a:solidFill>
                  <a:srgbClr val="7030A0"/>
                </a:solidFill>
                <a:latin typeface="Berlin Sans FB" panose="020E0602020502020306" pitchFamily="34" charset="0"/>
                <a:cs typeface="BrowalliaUPC" panose="020B0502040204020203" pitchFamily="34" charset="-34"/>
              </a:rPr>
              <a:t>"Después de" como negativo</a:t>
            </a:r>
            <a:r>
              <a:rPr lang="es-ES" sz="2400" dirty="0">
                <a:latin typeface="Berlin Sans FB" panose="020E0602020502020306" pitchFamily="34" charset="0"/>
                <a:cs typeface="BrowalliaUPC" panose="020B0502040204020203" pitchFamily="34" charset="-34"/>
              </a:rPr>
              <a:t>:</a:t>
            </a:r>
          </a:p>
          <a:p>
            <a:endParaRPr lang="es-ES" sz="2400" dirty="0">
              <a:latin typeface="Berlin Sans FB" panose="020E0602020502020306" pitchFamily="34" charset="0"/>
              <a:cs typeface="BrowalliaUPC" panose="020B0502040204020203" pitchFamily="34" charset="-34"/>
            </a:endParaRPr>
          </a:p>
          <a:p>
            <a:r>
              <a:rPr lang="es-ES" sz="2400" dirty="0">
                <a:latin typeface="Berlin Sans FB" panose="020E0602020502020306" pitchFamily="34" charset="0"/>
                <a:cs typeface="BrowalliaUPC" panose="020B0502040204020203" pitchFamily="34" charset="-34"/>
              </a:rPr>
              <a:t>Antes de </a:t>
            </a:r>
            <a:r>
              <a:rPr lang="es-ES" sz="2400" dirty="0" err="1">
                <a:latin typeface="Berlin Sans FB" panose="020E0602020502020306" pitchFamily="34" charset="0"/>
                <a:cs typeface="BrowalliaUPC" panose="020B0502040204020203" pitchFamily="34" charset="-34"/>
              </a:rPr>
              <a:t>OpenAI</a:t>
            </a:r>
            <a:r>
              <a:rPr lang="es-ES" sz="2400" dirty="0">
                <a:latin typeface="Berlin Sans FB" panose="020E0602020502020306" pitchFamily="34" charset="0"/>
                <a:cs typeface="BrowalliaUPC" panose="020B0502040204020203" pitchFamily="34" charset="-34"/>
              </a:rPr>
              <a:t>, el educador era como un faro que guiaba a los estudiantes hacia la luz del conocimiento. </a:t>
            </a:r>
          </a:p>
          <a:p>
            <a:r>
              <a:rPr lang="es-ES" sz="2400" dirty="0">
                <a:latin typeface="Berlin Sans FB" panose="020E0602020502020306" pitchFamily="34" charset="0"/>
                <a:cs typeface="BrowalliaUPC" panose="020B0502040204020203" pitchFamily="34" charset="-34"/>
              </a:rPr>
              <a:t>Después de </a:t>
            </a:r>
            <a:r>
              <a:rPr lang="es-ES" sz="2400" dirty="0" err="1">
                <a:latin typeface="Berlin Sans FB" panose="020E0602020502020306" pitchFamily="34" charset="0"/>
                <a:cs typeface="BrowalliaUPC" panose="020B0502040204020203" pitchFamily="34" charset="-34"/>
              </a:rPr>
              <a:t>OpenAI</a:t>
            </a:r>
            <a:r>
              <a:rPr lang="es-ES" sz="2400" dirty="0">
                <a:latin typeface="Berlin Sans FB" panose="020E0602020502020306" pitchFamily="34" charset="0"/>
                <a:cs typeface="BrowalliaUPC" panose="020B0502040204020203" pitchFamily="34" charset="-34"/>
              </a:rPr>
              <a:t>, el educador será como un piloto que trabaja en equipo con el sistema de navegación, llevando a los estudiantes a su destino deseado.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87815F-5794-23FD-24AF-998875DBB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12793" y="531356"/>
            <a:ext cx="3336866" cy="5450214"/>
          </a:xfrm>
          <a:prstGeom prst="rect">
            <a:avLst/>
          </a:prstGeom>
        </p:spPr>
      </p:pic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50B344-5084-DD3D-17B0-A16E55C5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08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10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87815F-5794-23FD-24AF-998875DBB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6449" y="531355"/>
            <a:ext cx="3336865" cy="5450214"/>
          </a:xfrm>
          <a:prstGeom prst="rect">
            <a:avLst/>
          </a:prstGeom>
        </p:spPr>
      </p:pic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50B344-5084-DD3D-17B0-A16E55C5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EAA1FC-F478-AD1F-639C-48674F31B878}"/>
              </a:ext>
            </a:extLst>
          </p:cNvPr>
          <p:cNvSpPr txBox="1"/>
          <p:nvPr/>
        </p:nvSpPr>
        <p:spPr>
          <a:xfrm>
            <a:off x="4801504" y="531355"/>
            <a:ext cx="6819882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7030A0"/>
                </a:solidFill>
              </a:rPr>
              <a:t>Antes de </a:t>
            </a:r>
            <a:r>
              <a:rPr lang="es-ES" sz="2800" b="1" dirty="0" err="1">
                <a:solidFill>
                  <a:srgbClr val="7030A0"/>
                </a:solidFill>
              </a:rPr>
              <a:t>OpenAI</a:t>
            </a:r>
            <a:r>
              <a:rPr lang="es-ES" sz="2800" dirty="0">
                <a:solidFill>
                  <a:srgbClr val="7030A0"/>
                </a:solidFill>
              </a:rPr>
              <a:t>,</a:t>
            </a:r>
            <a:r>
              <a:rPr lang="es-ES" sz="2800" dirty="0"/>
              <a:t> los maestros inspiraban y motivaban a los estudiantes a explorar su </a:t>
            </a:r>
            <a:r>
              <a:rPr lang="es-ES" sz="2800" b="1" dirty="0"/>
              <a:t>creatividad.</a:t>
            </a:r>
          </a:p>
          <a:p>
            <a:r>
              <a:rPr lang="es-ES" sz="2800" b="1" dirty="0">
                <a:solidFill>
                  <a:srgbClr val="C00000"/>
                </a:solidFill>
              </a:rPr>
              <a:t>Después de </a:t>
            </a:r>
            <a:r>
              <a:rPr lang="es-ES" sz="2800" b="1" dirty="0" err="1">
                <a:solidFill>
                  <a:srgbClr val="C00000"/>
                </a:solidFill>
              </a:rPr>
              <a:t>OpenAI</a:t>
            </a:r>
            <a:r>
              <a:rPr lang="es-ES" sz="2800" dirty="0"/>
              <a:t>, los estudiantes seguirán un </a:t>
            </a:r>
            <a:r>
              <a:rPr lang="es-ES" sz="2800" b="1" dirty="0"/>
              <a:t>plan de estudios predeterminado </a:t>
            </a:r>
            <a:r>
              <a:rPr lang="es-ES" sz="2800" dirty="0"/>
              <a:t>y ajustado por algoritmos.</a:t>
            </a:r>
          </a:p>
          <a:p>
            <a:endParaRPr lang="es-ES" sz="2800" dirty="0"/>
          </a:p>
          <a:p>
            <a:r>
              <a:rPr lang="es-ES" sz="2800" b="1" dirty="0">
                <a:solidFill>
                  <a:srgbClr val="7030A0"/>
                </a:solidFill>
              </a:rPr>
              <a:t>Antes de </a:t>
            </a:r>
            <a:r>
              <a:rPr lang="es-ES" sz="2800" b="1" dirty="0" err="1">
                <a:solidFill>
                  <a:srgbClr val="7030A0"/>
                </a:solidFill>
              </a:rPr>
              <a:t>OpenAI</a:t>
            </a:r>
            <a:r>
              <a:rPr lang="es-ES" sz="2800" dirty="0"/>
              <a:t>, la evaluación del aprendizaje estaba basada en </a:t>
            </a:r>
            <a:r>
              <a:rPr lang="es-ES" sz="2800" b="1" dirty="0"/>
              <a:t>habilidades y destrezas humanas.</a:t>
            </a:r>
          </a:p>
          <a:p>
            <a:r>
              <a:rPr lang="es-ES" sz="2800" b="1" dirty="0">
                <a:solidFill>
                  <a:srgbClr val="C00000"/>
                </a:solidFill>
              </a:rPr>
              <a:t>Después de </a:t>
            </a:r>
            <a:r>
              <a:rPr lang="es-ES" sz="2800" b="1" dirty="0" err="1">
                <a:solidFill>
                  <a:srgbClr val="C00000"/>
                </a:solidFill>
              </a:rPr>
              <a:t>OpenAI</a:t>
            </a:r>
            <a:r>
              <a:rPr lang="es-ES" sz="2800" dirty="0"/>
              <a:t>, la evaluación será </a:t>
            </a:r>
            <a:r>
              <a:rPr lang="es-ES" sz="2800" b="1" dirty="0"/>
              <a:t>automatizada</a:t>
            </a:r>
            <a:r>
              <a:rPr lang="es-ES" sz="2800" dirty="0"/>
              <a:t>, sin tener en cuenta las habilidades sociales y emocionales.</a:t>
            </a:r>
          </a:p>
          <a:p>
            <a:endParaRPr lang="es-ES" dirty="0"/>
          </a:p>
          <a:p>
            <a:r>
              <a:rPr lang="es-E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6517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11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87815F-5794-23FD-24AF-998875DBB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6449" y="531356"/>
            <a:ext cx="3336865" cy="5450212"/>
          </a:xfrm>
          <a:prstGeom prst="rect">
            <a:avLst/>
          </a:prstGeom>
        </p:spPr>
      </p:pic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50B344-5084-DD3D-17B0-A16E55C5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EAA1FC-F478-AD1F-639C-48674F31B878}"/>
              </a:ext>
            </a:extLst>
          </p:cNvPr>
          <p:cNvSpPr txBox="1"/>
          <p:nvPr/>
        </p:nvSpPr>
        <p:spPr>
          <a:xfrm>
            <a:off x="4801504" y="531356"/>
            <a:ext cx="685178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7030A0"/>
                </a:solidFill>
              </a:rPr>
              <a:t>Antes de </a:t>
            </a:r>
            <a:r>
              <a:rPr lang="es-ES" sz="2800" b="1" dirty="0" err="1">
                <a:solidFill>
                  <a:srgbClr val="7030A0"/>
                </a:solidFill>
              </a:rPr>
              <a:t>OpenAI</a:t>
            </a:r>
            <a:r>
              <a:rPr lang="es-ES" sz="2800" dirty="0"/>
              <a:t>, los estudiantes se centraban en el desarrollo de su </a:t>
            </a:r>
            <a:r>
              <a:rPr lang="es-ES" sz="2800" b="1" dirty="0"/>
              <a:t>pensamiento crítico.</a:t>
            </a:r>
          </a:p>
          <a:p>
            <a:r>
              <a:rPr lang="es-ES" sz="2800" b="1" dirty="0">
                <a:solidFill>
                  <a:srgbClr val="C00000"/>
                </a:solidFill>
              </a:rPr>
              <a:t>Después de </a:t>
            </a:r>
            <a:r>
              <a:rPr lang="es-ES" sz="2800" b="1" dirty="0" err="1">
                <a:solidFill>
                  <a:srgbClr val="C00000"/>
                </a:solidFill>
              </a:rPr>
              <a:t>OpenAI</a:t>
            </a:r>
            <a:r>
              <a:rPr lang="es-ES" sz="2800" dirty="0"/>
              <a:t>, los estudiantes </a:t>
            </a:r>
            <a:r>
              <a:rPr lang="es-ES" sz="2800" b="1" dirty="0"/>
              <a:t>dependerán de la tecnología </a:t>
            </a:r>
            <a:r>
              <a:rPr lang="es-ES" sz="2800" dirty="0"/>
              <a:t>para tomar decisiones y resolver problemas.</a:t>
            </a:r>
          </a:p>
          <a:p>
            <a:endParaRPr lang="es-ES" sz="2800" dirty="0"/>
          </a:p>
          <a:p>
            <a:r>
              <a:rPr lang="es-ES" sz="2800" b="1" dirty="0">
                <a:solidFill>
                  <a:srgbClr val="7030A0"/>
                </a:solidFill>
              </a:rPr>
              <a:t>Antes de </a:t>
            </a:r>
            <a:r>
              <a:rPr lang="es-ES" sz="2800" b="1" dirty="0" err="1">
                <a:solidFill>
                  <a:srgbClr val="7030A0"/>
                </a:solidFill>
              </a:rPr>
              <a:t>OpenAI</a:t>
            </a:r>
            <a:r>
              <a:rPr lang="es-ES" sz="2800" dirty="0"/>
              <a:t>, el aula era un espacio de </a:t>
            </a:r>
            <a:r>
              <a:rPr lang="es-ES" sz="2800" b="1" dirty="0"/>
              <a:t>encuentro y diálogo </a:t>
            </a:r>
            <a:r>
              <a:rPr lang="es-ES" sz="2800" dirty="0"/>
              <a:t>entre maestros y estudiantes.</a:t>
            </a:r>
          </a:p>
          <a:p>
            <a:r>
              <a:rPr lang="es-ES" sz="2800" b="1" dirty="0">
                <a:solidFill>
                  <a:srgbClr val="C00000"/>
                </a:solidFill>
              </a:rPr>
              <a:t>Después de </a:t>
            </a:r>
            <a:r>
              <a:rPr lang="es-ES" sz="2800" b="1" dirty="0" err="1">
                <a:solidFill>
                  <a:srgbClr val="C00000"/>
                </a:solidFill>
              </a:rPr>
              <a:t>OpenAI</a:t>
            </a:r>
            <a:r>
              <a:rPr lang="es-ES" sz="2800" dirty="0"/>
              <a:t>, el aula se convertirá en un </a:t>
            </a:r>
            <a:r>
              <a:rPr lang="es-ES" sz="2800" b="1" dirty="0"/>
              <a:t>espacio virtual</a:t>
            </a:r>
            <a:r>
              <a:rPr lang="es-ES" sz="2800" dirty="0"/>
              <a:t>, reduciendo la interacción humana.</a:t>
            </a:r>
          </a:p>
        </p:txBody>
      </p:sp>
    </p:spTree>
    <p:extLst>
      <p:ext uri="{BB962C8B-B14F-4D97-AF65-F5344CB8AC3E}">
        <p14:creationId xmlns:p14="http://schemas.microsoft.com/office/powerpoint/2010/main" val="2799688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3BDE3-57D0-5EB1-56A4-41D2D5FB3B8E}"/>
              </a:ext>
            </a:extLst>
          </p:cNvPr>
          <p:cNvSpPr txBox="1"/>
          <p:nvPr/>
        </p:nvSpPr>
        <p:spPr>
          <a:xfrm>
            <a:off x="568517" y="605522"/>
            <a:ext cx="7060018" cy="57554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dirty="0">
                <a:latin typeface="Berlin Sans FB"/>
                <a:cs typeface="BrowalliaUPC"/>
              </a:rPr>
              <a:t>¿</a:t>
            </a:r>
            <a:r>
              <a:rPr lang="en-US" sz="4400" dirty="0" err="1">
                <a:latin typeface="Berlin Sans FB"/>
                <a:cs typeface="BrowalliaUPC"/>
              </a:rPr>
              <a:t>Cómo</a:t>
            </a:r>
            <a:r>
              <a:rPr lang="en-US" sz="4400" dirty="0">
                <a:latin typeface="Berlin Sans FB"/>
                <a:cs typeface="BrowalliaUPC"/>
              </a:rPr>
              <a:t> </a:t>
            </a:r>
            <a:r>
              <a:rPr lang="en-US" sz="4400" dirty="0" err="1">
                <a:latin typeface="Berlin Sans FB"/>
                <a:cs typeface="BrowalliaUPC"/>
              </a:rPr>
              <a:t>os</a:t>
            </a:r>
            <a:r>
              <a:rPr lang="en-US" sz="4400" dirty="0">
                <a:latin typeface="Berlin Sans FB"/>
                <a:cs typeface="BrowalliaUPC"/>
              </a:rPr>
              <a:t> </a:t>
            </a:r>
            <a:r>
              <a:rPr lang="en-US" sz="4400" dirty="0" err="1">
                <a:latin typeface="Berlin Sans FB"/>
                <a:cs typeface="BrowalliaUPC"/>
              </a:rPr>
              <a:t>hace</a:t>
            </a:r>
            <a:r>
              <a:rPr lang="en-US" sz="4400" dirty="0">
                <a:latin typeface="Berlin Sans FB"/>
                <a:cs typeface="BrowalliaUPC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Berlin Sans FB"/>
                <a:cs typeface="BrowalliaUPC"/>
              </a:rPr>
              <a:t>sentir</a:t>
            </a:r>
            <a:r>
              <a:rPr lang="en-US" sz="4400" dirty="0">
                <a:latin typeface="Berlin Sans FB"/>
                <a:cs typeface="BrowalliaUPC"/>
              </a:rPr>
              <a:t> la </a:t>
            </a:r>
            <a:r>
              <a:rPr lang="en-US" sz="4400" dirty="0" err="1">
                <a:latin typeface="Berlin Sans FB"/>
                <a:cs typeface="BrowalliaUPC"/>
              </a:rPr>
              <a:t>inteligencia</a:t>
            </a:r>
            <a:r>
              <a:rPr lang="en-US" sz="4400" dirty="0">
                <a:latin typeface="Berlin Sans FB"/>
                <a:cs typeface="BrowalliaUPC"/>
              </a:rPr>
              <a:t> artificial? ¿</a:t>
            </a:r>
            <a:r>
              <a:rPr lang="en-US" sz="4400" dirty="0" err="1">
                <a:latin typeface="Berlin Sans FB"/>
                <a:cs typeface="BrowalliaUPC"/>
              </a:rPr>
              <a:t>Qué</a:t>
            </a:r>
            <a:r>
              <a:rPr lang="en-US" sz="4400" dirty="0">
                <a:latin typeface="Berlin Sans FB"/>
                <a:cs typeface="BrowalliaUPC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Berlin Sans FB"/>
                <a:cs typeface="BrowalliaUPC"/>
              </a:rPr>
              <a:t>expectativas</a:t>
            </a:r>
            <a:r>
              <a:rPr lang="en-US" sz="4400" dirty="0">
                <a:latin typeface="Berlin Sans FB"/>
                <a:cs typeface="BrowalliaUPC"/>
              </a:rPr>
              <a:t> </a:t>
            </a:r>
            <a:r>
              <a:rPr lang="en-US" sz="4400" dirty="0" err="1">
                <a:latin typeface="Berlin Sans FB"/>
                <a:cs typeface="BrowalliaUPC"/>
              </a:rPr>
              <a:t>tenéis</a:t>
            </a:r>
            <a:r>
              <a:rPr lang="en-US" sz="4400" dirty="0">
                <a:latin typeface="Berlin Sans FB"/>
                <a:cs typeface="BrowalliaUPC"/>
              </a:rPr>
              <a:t>?</a:t>
            </a:r>
          </a:p>
          <a:p>
            <a:pPr algn="ctr"/>
            <a:endParaRPr lang="en-US" sz="4400" dirty="0">
              <a:latin typeface="Berlin Sans FB"/>
              <a:cs typeface="BrowalliaUPC"/>
            </a:endParaRPr>
          </a:p>
          <a:p>
            <a:pPr algn="ctr"/>
            <a:r>
              <a:rPr lang="en-US" sz="4400" dirty="0" err="1">
                <a:solidFill>
                  <a:schemeClr val="accent5"/>
                </a:solidFill>
                <a:latin typeface="Berlin Sans FB"/>
                <a:cs typeface="BrowalliaUPC"/>
              </a:rPr>
              <a:t>Tecno-euforia</a:t>
            </a:r>
            <a:r>
              <a:rPr lang="en-US" sz="4400" dirty="0">
                <a:solidFill>
                  <a:schemeClr val="accent5"/>
                </a:solidFill>
                <a:latin typeface="Berlin Sans FB"/>
                <a:cs typeface="BrowalliaUPC"/>
              </a:rPr>
              <a:t> </a:t>
            </a:r>
            <a:r>
              <a:rPr lang="en-US" sz="4400" dirty="0">
                <a:latin typeface="Berlin Sans FB"/>
                <a:cs typeface="BrowalliaUPC"/>
              </a:rPr>
              <a:t>vs</a:t>
            </a:r>
            <a:r>
              <a:rPr lang="en-US" sz="4400" dirty="0">
                <a:solidFill>
                  <a:schemeClr val="accent5"/>
                </a:solidFill>
                <a:latin typeface="Berlin Sans FB"/>
                <a:cs typeface="BrowalliaUPC"/>
              </a:rPr>
              <a:t> </a:t>
            </a:r>
            <a:r>
              <a:rPr lang="en-US" sz="4400" dirty="0" err="1">
                <a:solidFill>
                  <a:schemeClr val="accent5"/>
                </a:solidFill>
                <a:latin typeface="Berlin Sans FB"/>
                <a:cs typeface="BrowalliaUPC"/>
              </a:rPr>
              <a:t>Tecnofobia</a:t>
            </a:r>
            <a:endParaRPr lang="en-US" sz="4400" dirty="0">
              <a:solidFill>
                <a:schemeClr val="accent5"/>
              </a:solidFill>
              <a:latin typeface="Berlin Sans FB"/>
              <a:cs typeface="BrowalliaUPC"/>
            </a:endParaRPr>
          </a:p>
          <a:p>
            <a:pPr algn="ctr"/>
            <a:r>
              <a:rPr lang="en-US" sz="4400" dirty="0">
                <a:latin typeface="Berlin Sans FB"/>
                <a:cs typeface="BrowalliaUPC"/>
              </a:rPr>
              <a:t>menti.com</a:t>
            </a:r>
            <a:r>
              <a:rPr lang="en-US" sz="6000" dirty="0">
                <a:solidFill>
                  <a:srgbClr val="C00000"/>
                </a:solidFill>
                <a:latin typeface="Berlin Sans FB"/>
                <a:cs typeface="BrowalliaUPC"/>
              </a:rPr>
              <a:t> </a:t>
            </a:r>
            <a:endParaRPr lang="en-US" sz="6000" dirty="0">
              <a:solidFill>
                <a:schemeClr val="accent5"/>
              </a:solidFill>
              <a:latin typeface="Berlin Sans FB" panose="020E0602020502020306" pitchFamily="34" charset="0"/>
              <a:cs typeface="BrowalliaUPC" panose="020B0502040204020203" pitchFamily="34" charset="-34"/>
            </a:endParaRPr>
          </a:p>
          <a:p>
            <a:pPr algn="ctr"/>
            <a:r>
              <a:rPr lang="en-US" sz="4400" dirty="0" err="1">
                <a:latin typeface="Berlin Sans FB" panose="020E0602020502020306" pitchFamily="34" charset="0"/>
                <a:cs typeface="BrowalliaUPC" panose="020B0502040204020203" pitchFamily="34" charset="-34"/>
              </a:rPr>
              <a:t>Código</a:t>
            </a:r>
            <a:r>
              <a:rPr lang="en-US" sz="4400" dirty="0">
                <a:latin typeface="Berlin Sans FB" panose="020E0602020502020306" pitchFamily="34" charset="0"/>
                <a:cs typeface="BrowalliaUPC" panose="020B0502040204020203" pitchFamily="34" charset="-34"/>
              </a:rPr>
              <a:t>: 79 48 92 05</a:t>
            </a:r>
          </a:p>
          <a:p>
            <a:pPr algn="ctr"/>
            <a:endParaRPr lang="en-US" sz="4400" dirty="0">
              <a:solidFill>
                <a:schemeClr val="accent5"/>
              </a:solidFill>
              <a:latin typeface="Berlin Sans FB"/>
              <a:cs typeface="BrowalliaUPC"/>
            </a:endParaRPr>
          </a:p>
        </p:txBody>
      </p:sp>
      <p:pic>
        <p:nvPicPr>
          <p:cNvPr id="13" name="Picture 12" descr="A picture containing logo&#10;&#10;Description automatically generated">
            <a:extLst>
              <a:ext uri="{FF2B5EF4-FFF2-40B4-BE49-F238E27FC236}">
                <a16:creationId xmlns:a16="http://schemas.microsoft.com/office/drawing/2014/main" id="{6187815F-5794-23FD-24AF-998875DBB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793" y="531356"/>
            <a:ext cx="3336867" cy="5450215"/>
          </a:xfrm>
          <a:prstGeom prst="rect">
            <a:avLst/>
          </a:prstGeom>
        </p:spPr>
      </p:pic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05691850-D73E-9D07-87AA-F20D04902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208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3BDE3-57D0-5EB1-56A4-41D2D5FB3B8E}"/>
              </a:ext>
            </a:extLst>
          </p:cNvPr>
          <p:cNvSpPr txBox="1"/>
          <p:nvPr/>
        </p:nvSpPr>
        <p:spPr>
          <a:xfrm>
            <a:off x="842340" y="2148122"/>
            <a:ext cx="633638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800" b="0" i="0" dirty="0">
                <a:solidFill>
                  <a:srgbClr val="C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Caso 1.</a:t>
            </a:r>
            <a:r>
              <a:rPr lang="es-ES" sz="4800" b="0" i="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 Producir texto con valoración   </a:t>
            </a:r>
            <a:r>
              <a:rPr lang="en-GB" sz="4800" b="0" i="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  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 </a:t>
            </a:r>
            <a:endParaRPr lang="en-GB" dirty="0">
              <a:latin typeface="Berlin Sans FB" panose="020E0602020502020306" pitchFamily="34" charset="0"/>
              <a:cs typeface="BrowalliaUPC" panose="020B0502040204020203" pitchFamily="34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68A9D3-67DF-532B-A5B7-877F17E79C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37038" y="477012"/>
            <a:ext cx="3312620" cy="5410612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26740-DC5E-BDFA-0182-07AC0043B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170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3BDE3-57D0-5EB1-56A4-41D2D5FB3B8E}"/>
              </a:ext>
            </a:extLst>
          </p:cNvPr>
          <p:cNvSpPr txBox="1"/>
          <p:nvPr/>
        </p:nvSpPr>
        <p:spPr>
          <a:xfrm>
            <a:off x="842340" y="2148122"/>
            <a:ext cx="63363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800" b="0" i="0" dirty="0">
                <a:solidFill>
                  <a:srgbClr val="C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Caso 2.</a:t>
            </a:r>
            <a:r>
              <a:rPr lang="es-ES" sz="4800" b="0" i="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 Pregunta biográfica sobre profesor universitario   </a:t>
            </a:r>
            <a:r>
              <a:rPr lang="en-GB" sz="4800" b="0" i="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  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 </a:t>
            </a:r>
            <a:endParaRPr lang="en-GB" dirty="0">
              <a:latin typeface="Berlin Sans FB" panose="020E0602020502020306" pitchFamily="34" charset="0"/>
              <a:cs typeface="BrowalliaUPC" panose="020B0502040204020203" pitchFamily="34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68A9D3-67DF-532B-A5B7-877F17E79C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37038" y="477011"/>
            <a:ext cx="3312620" cy="541061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26740-DC5E-BDFA-0182-07AC0043B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019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3BDE3-57D0-5EB1-56A4-41D2D5FB3B8E}"/>
              </a:ext>
            </a:extLst>
          </p:cNvPr>
          <p:cNvSpPr txBox="1"/>
          <p:nvPr/>
        </p:nvSpPr>
        <p:spPr>
          <a:xfrm>
            <a:off x="842340" y="2148122"/>
            <a:ext cx="633638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800" b="0" i="0" dirty="0">
                <a:solidFill>
                  <a:srgbClr val="C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Caso 3.</a:t>
            </a:r>
            <a:r>
              <a:rPr lang="es-ES" sz="4800" b="0" i="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 Análisis de texto  de entrevista   </a:t>
            </a:r>
            <a:r>
              <a:rPr lang="en-GB" sz="4800" b="0" i="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  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 </a:t>
            </a:r>
            <a:endParaRPr lang="en-GB" dirty="0">
              <a:latin typeface="Berlin Sans FB" panose="020E0602020502020306" pitchFamily="34" charset="0"/>
              <a:cs typeface="BrowalliaUPC" panose="020B0502040204020203" pitchFamily="34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68A9D3-67DF-532B-A5B7-877F17E79C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37038" y="477011"/>
            <a:ext cx="3312621" cy="541061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26740-DC5E-BDFA-0182-07AC0043B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29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3BDE3-57D0-5EB1-56A4-41D2D5FB3B8E}"/>
              </a:ext>
            </a:extLst>
          </p:cNvPr>
          <p:cNvSpPr txBox="1"/>
          <p:nvPr/>
        </p:nvSpPr>
        <p:spPr>
          <a:xfrm>
            <a:off x="842340" y="2148122"/>
            <a:ext cx="63363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800" b="0" i="0" dirty="0">
                <a:solidFill>
                  <a:srgbClr val="C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Caso 4.</a:t>
            </a:r>
            <a:r>
              <a:rPr lang="es-ES" sz="4800" b="0" i="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 Un plan de clase para estudiantes de español empresarial </a:t>
            </a:r>
            <a:r>
              <a:rPr lang="en-GB" sz="4800" b="0" i="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  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cs typeface="BrowalliaUPC" panose="020B0502040204020203" pitchFamily="34" charset="-34"/>
              </a:rPr>
              <a:t> </a:t>
            </a:r>
            <a:endParaRPr lang="en-GB" dirty="0">
              <a:latin typeface="Berlin Sans FB" panose="020E0602020502020306" pitchFamily="34" charset="0"/>
              <a:cs typeface="BrowalliaUPC" panose="020B0502040204020203" pitchFamily="34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68A9D3-67DF-532B-A5B7-877F17E79C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37038" y="477011"/>
            <a:ext cx="3312621" cy="541061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26740-DC5E-BDFA-0182-07AC0043B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70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3BDE3-57D0-5EB1-56A4-41D2D5FB3B8E}"/>
              </a:ext>
            </a:extLst>
          </p:cNvPr>
          <p:cNvSpPr txBox="1"/>
          <p:nvPr/>
        </p:nvSpPr>
        <p:spPr>
          <a:xfrm>
            <a:off x="796159" y="2367486"/>
            <a:ext cx="6381816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4800" b="0" i="0" dirty="0">
                <a:solidFill>
                  <a:srgbClr val="C00000"/>
                </a:solidFill>
                <a:effectLst/>
                <a:latin typeface="Berlin Sans FB"/>
                <a:cs typeface="BrowalliaUPC"/>
              </a:rPr>
              <a:t>Caso </a:t>
            </a:r>
            <a:r>
              <a:rPr lang="es-ES" sz="4800" dirty="0">
                <a:solidFill>
                  <a:srgbClr val="C00000"/>
                </a:solidFill>
                <a:latin typeface="Berlin Sans FB"/>
                <a:cs typeface="BrowalliaUPC"/>
              </a:rPr>
              <a:t>5</a:t>
            </a:r>
            <a:r>
              <a:rPr lang="es-ES" sz="4800" b="0" i="0" dirty="0">
                <a:solidFill>
                  <a:srgbClr val="C00000"/>
                </a:solidFill>
                <a:effectLst/>
                <a:latin typeface="Berlin Sans FB"/>
                <a:cs typeface="BrowalliaUPC"/>
              </a:rPr>
              <a:t>.</a:t>
            </a:r>
            <a:r>
              <a:rPr lang="es-ES" sz="4800" b="0" i="0" dirty="0">
                <a:solidFill>
                  <a:srgbClr val="000000"/>
                </a:solidFill>
                <a:effectLst/>
                <a:latin typeface="Berlin Sans FB"/>
                <a:cs typeface="BrowalliaUPC"/>
              </a:rPr>
              <a:t> Un plan </a:t>
            </a:r>
            <a:r>
              <a:rPr lang="es-ES" sz="4800" dirty="0">
                <a:solidFill>
                  <a:srgbClr val="000000"/>
                </a:solidFill>
                <a:latin typeface="Berlin Sans FB"/>
                <a:cs typeface="BrowalliaUPC"/>
              </a:rPr>
              <a:t>para esta sesión </a:t>
            </a:r>
            <a:r>
              <a:rPr lang="en-GB" sz="4800" b="0" i="0" dirty="0">
                <a:solidFill>
                  <a:srgbClr val="000000"/>
                </a:solidFill>
                <a:effectLst/>
                <a:latin typeface="Berlin Sans FB"/>
                <a:cs typeface="BrowalliaUPC"/>
              </a:rPr>
              <a:t>  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Berlin Sans FB"/>
                <a:cs typeface="BrowalliaUPC"/>
              </a:rPr>
              <a:t> </a:t>
            </a:r>
            <a:endParaRPr lang="en-GB" dirty="0">
              <a:latin typeface="Berlin Sans FB"/>
              <a:cs typeface="BrowalliaUPC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26740-DC5E-BDFA-0182-07AC0043B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5" name="Picture 4" descr="A picture containing text, screenshot, newspaper&#10;&#10;Description automatically generated">
            <a:extLst>
              <a:ext uri="{FF2B5EF4-FFF2-40B4-BE49-F238E27FC236}">
                <a16:creationId xmlns:a16="http://schemas.microsoft.com/office/drawing/2014/main" id="{0E812926-EE3C-4C5F-115C-B58FD8590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507" y="554239"/>
            <a:ext cx="3318464" cy="543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475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3BDE3-57D0-5EB1-56A4-41D2D5FB3B8E}"/>
              </a:ext>
            </a:extLst>
          </p:cNvPr>
          <p:cNvSpPr txBox="1"/>
          <p:nvPr/>
        </p:nvSpPr>
        <p:spPr>
          <a:xfrm>
            <a:off x="796159" y="1905668"/>
            <a:ext cx="6049977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4800" b="0" i="0" dirty="0">
                <a:solidFill>
                  <a:srgbClr val="C00000"/>
                </a:solidFill>
                <a:effectLst/>
                <a:latin typeface="Berlin Sans FB"/>
                <a:cs typeface="BrowalliaUPC"/>
              </a:rPr>
              <a:t>Caso </a:t>
            </a:r>
            <a:r>
              <a:rPr lang="es-ES" sz="4800" dirty="0">
                <a:solidFill>
                  <a:srgbClr val="C00000"/>
                </a:solidFill>
                <a:latin typeface="Berlin Sans FB"/>
                <a:cs typeface="BrowalliaUPC"/>
              </a:rPr>
              <a:t>6</a:t>
            </a:r>
            <a:r>
              <a:rPr lang="es-ES" sz="4800" b="0" i="0" dirty="0">
                <a:solidFill>
                  <a:srgbClr val="C00000"/>
                </a:solidFill>
                <a:effectLst/>
                <a:latin typeface="Berlin Sans FB"/>
                <a:cs typeface="BrowalliaUPC"/>
              </a:rPr>
              <a:t>.</a:t>
            </a:r>
            <a:r>
              <a:rPr lang="es-ES" sz="4800" b="0" i="0" dirty="0">
                <a:solidFill>
                  <a:srgbClr val="000000"/>
                </a:solidFill>
                <a:effectLst/>
                <a:latin typeface="Berlin Sans FB"/>
                <a:cs typeface="BrowalliaUPC"/>
              </a:rPr>
              <a:t> Un </a:t>
            </a:r>
            <a:r>
              <a:rPr lang="es-ES" sz="4800" dirty="0" err="1">
                <a:solidFill>
                  <a:srgbClr val="000000"/>
                </a:solidFill>
                <a:latin typeface="Berlin Sans FB"/>
                <a:cs typeface="BrowalliaUPC"/>
              </a:rPr>
              <a:t>guión</a:t>
            </a:r>
            <a:r>
              <a:rPr lang="es-ES" sz="4800" dirty="0">
                <a:solidFill>
                  <a:srgbClr val="000000"/>
                </a:solidFill>
                <a:latin typeface="Berlin Sans FB"/>
                <a:cs typeface="BrowalliaUPC"/>
              </a:rPr>
              <a:t> con preguntas de </a:t>
            </a:r>
            <a:r>
              <a:rPr lang="es-ES" sz="4800" dirty="0" err="1">
                <a:solidFill>
                  <a:srgbClr val="000000"/>
                </a:solidFill>
                <a:latin typeface="Berlin Sans FB"/>
                <a:cs typeface="BrowalliaUPC"/>
              </a:rPr>
              <a:t>Menti</a:t>
            </a:r>
            <a:r>
              <a:rPr lang="es-ES" sz="4800" dirty="0">
                <a:solidFill>
                  <a:srgbClr val="000000"/>
                </a:solidFill>
                <a:latin typeface="Berlin Sans FB"/>
                <a:cs typeface="BrowalliaUPC"/>
              </a:rPr>
              <a:t> para esta sesión </a:t>
            </a:r>
            <a:r>
              <a:rPr lang="en-GB" sz="4800" b="0" i="0" dirty="0">
                <a:solidFill>
                  <a:srgbClr val="000000"/>
                </a:solidFill>
                <a:effectLst/>
                <a:latin typeface="Berlin Sans FB"/>
                <a:cs typeface="BrowalliaUPC"/>
              </a:rPr>
              <a:t>  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Berlin Sans FB"/>
                <a:cs typeface="BrowalliaUPC"/>
              </a:rPr>
              <a:t> </a:t>
            </a:r>
            <a:endParaRPr lang="en-GB" dirty="0">
              <a:latin typeface="Berlin Sans FB"/>
              <a:cs typeface="BrowalliaUPC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26740-DC5E-BDFA-0182-07AC0043B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CB44EC8-B402-7C6B-05A6-C0560388A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735" y="379827"/>
            <a:ext cx="3427924" cy="559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93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19</a:t>
            </a:fld>
            <a:endParaRPr lang="en-US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50B344-5084-DD3D-17B0-A16E55C5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1E4DA4-48E5-4E29-11D2-CB2ACFDABC99}"/>
              </a:ext>
            </a:extLst>
          </p:cNvPr>
          <p:cNvSpPr txBox="1"/>
          <p:nvPr/>
        </p:nvSpPr>
        <p:spPr>
          <a:xfrm>
            <a:off x="3486322" y="1399841"/>
            <a:ext cx="5240623" cy="2376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800" dirty="0"/>
              <a:t>Con el </a:t>
            </a:r>
            <a:r>
              <a:rPr lang="es-ES" sz="2800" dirty="0" err="1"/>
              <a:t>ChatGPT</a:t>
            </a:r>
            <a:r>
              <a:rPr lang="es-ES" sz="2800" dirty="0"/>
              <a:t>, </a:t>
            </a:r>
            <a:r>
              <a:rPr lang="es-ES" sz="2800" b="1" dirty="0">
                <a:solidFill>
                  <a:schemeClr val="accent5"/>
                </a:solidFill>
              </a:rPr>
              <a:t>la creación de contenidos educativos </a:t>
            </a:r>
            <a:r>
              <a:rPr lang="es-ES" sz="2800" dirty="0"/>
              <a:t>se parece al </a:t>
            </a:r>
            <a:r>
              <a:rPr lang="es-ES" sz="2800" b="1" dirty="0">
                <a:solidFill>
                  <a:srgbClr val="C00000"/>
                </a:solidFill>
              </a:rPr>
              <a:t>trabajo de DJ</a:t>
            </a:r>
            <a:r>
              <a:rPr lang="es-ES" sz="2800" dirty="0"/>
              <a:t>, manejando platos y mezclando efectos con músicas ajenas. </a:t>
            </a:r>
            <a:endParaRPr lang="es-ES" sz="2800" b="1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BE29E6-5DDD-FB17-F442-3E93C625FA5F}"/>
              </a:ext>
            </a:extLst>
          </p:cNvPr>
          <p:cNvSpPr txBox="1"/>
          <p:nvPr/>
        </p:nvSpPr>
        <p:spPr>
          <a:xfrm>
            <a:off x="3486322" y="4117912"/>
            <a:ext cx="5019725" cy="9939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800" dirty="0"/>
              <a:t>Pero, cuidado: ¡nunca dejéis </a:t>
            </a:r>
            <a:r>
              <a:rPr lang="es-ES" sz="2800" b="1" dirty="0">
                <a:solidFill>
                  <a:srgbClr val="C00000"/>
                </a:solidFill>
              </a:rPr>
              <a:t>de tocar y componer </a:t>
            </a:r>
            <a:r>
              <a:rPr lang="es-ES" sz="2800" dirty="0"/>
              <a:t>también!</a:t>
            </a:r>
            <a:endParaRPr lang="es-ES" sz="2800" b="1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C06293-79DB-A1D0-8E72-54864955CD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0433" y="1007695"/>
            <a:ext cx="2912598" cy="47572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8F5F9F-0BBD-2B08-DE68-858E0B5739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06095" y="1052003"/>
            <a:ext cx="2885471" cy="471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3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20</a:t>
            </a:fld>
            <a:endParaRPr lang="en-US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50B344-5084-DD3D-17B0-A16E55C5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2" y="6446838"/>
            <a:ext cx="7409085" cy="4111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1E4DA4-48E5-4E29-11D2-CB2ACFDABC99}"/>
              </a:ext>
            </a:extLst>
          </p:cNvPr>
          <p:cNvSpPr txBox="1"/>
          <p:nvPr/>
        </p:nvSpPr>
        <p:spPr>
          <a:xfrm>
            <a:off x="3544049" y="1007296"/>
            <a:ext cx="5240623" cy="28380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800" dirty="0"/>
              <a:t>Con el </a:t>
            </a:r>
            <a:r>
              <a:rPr lang="es-ES" sz="2800" dirty="0" err="1"/>
              <a:t>ChatGPT</a:t>
            </a:r>
            <a:r>
              <a:rPr lang="es-ES" sz="2800" dirty="0"/>
              <a:t>, </a:t>
            </a:r>
            <a:r>
              <a:rPr lang="es-ES" sz="2800" b="1" dirty="0">
                <a:solidFill>
                  <a:schemeClr val="accent5"/>
                </a:solidFill>
              </a:rPr>
              <a:t>la creación de contenidos educativos </a:t>
            </a:r>
            <a:r>
              <a:rPr lang="es-ES" sz="2800" dirty="0">
                <a:solidFill>
                  <a:srgbClr val="000000"/>
                </a:solidFill>
              </a:rPr>
              <a:t>se</a:t>
            </a:r>
            <a:r>
              <a:rPr lang="es-ES" sz="2800" dirty="0"/>
              <a:t> convierte en </a:t>
            </a:r>
            <a:r>
              <a:rPr lang="es-ES" sz="2800" b="1" dirty="0">
                <a:solidFill>
                  <a:srgbClr val="C00000"/>
                </a:solidFill>
              </a:rPr>
              <a:t>gestión e ingeniería</a:t>
            </a:r>
            <a:r>
              <a:rPr lang="es-ES" sz="2800" dirty="0">
                <a:solidFill>
                  <a:srgbClr val="C00000"/>
                </a:solidFill>
              </a:rPr>
              <a:t> </a:t>
            </a:r>
            <a:r>
              <a:rPr lang="es-ES" sz="2800" dirty="0"/>
              <a:t>de recursos ajenos, como sucede con la reutilización de </a:t>
            </a:r>
            <a:r>
              <a:rPr lang="es-ES" sz="2800" b="1" dirty="0">
                <a:solidFill>
                  <a:schemeClr val="accent5"/>
                </a:solidFill>
              </a:rPr>
              <a:t>R.E.A.</a:t>
            </a:r>
            <a:r>
              <a:rPr lang="es-ES" sz="2800" dirty="0"/>
              <a:t> </a:t>
            </a:r>
            <a:endParaRPr lang="es-ES" sz="2800" dirty="0">
              <a:effectLst/>
              <a:ea typeface="MS Mincho" panose="02020609040205080304" pitchFamily="49" charset="-128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BE29E6-5DDD-FB17-F442-3E93C625FA5F}"/>
              </a:ext>
            </a:extLst>
          </p:cNvPr>
          <p:cNvSpPr txBox="1"/>
          <p:nvPr/>
        </p:nvSpPr>
        <p:spPr>
          <a:xfrm>
            <a:off x="3405504" y="4464275"/>
            <a:ext cx="5516179" cy="14549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800" dirty="0"/>
              <a:t>Pero, es una ingeniera </a:t>
            </a:r>
            <a:r>
              <a:rPr lang="es-ES" sz="2800" b="1" dirty="0">
                <a:solidFill>
                  <a:srgbClr val="C00000"/>
                </a:solidFill>
              </a:rPr>
              <a:t>facilitadora</a:t>
            </a:r>
            <a:r>
              <a:rPr lang="es-ES" sz="2800" dirty="0"/>
              <a:t>, </a:t>
            </a:r>
            <a:r>
              <a:rPr lang="es-ES" sz="2800" b="1" dirty="0">
                <a:solidFill>
                  <a:srgbClr val="C00000"/>
                </a:solidFill>
              </a:rPr>
              <a:t>interrogadora</a:t>
            </a:r>
            <a:r>
              <a:rPr lang="es-ES" sz="2800" dirty="0"/>
              <a:t> e incluso </a:t>
            </a:r>
            <a:r>
              <a:rPr lang="es-ES" sz="2800" b="1" dirty="0">
                <a:solidFill>
                  <a:srgbClr val="C00000"/>
                </a:solidFill>
              </a:rPr>
              <a:t>inquisidora. </a:t>
            </a:r>
            <a:r>
              <a:rPr lang="es-ES" sz="2800" b="1" dirty="0">
                <a:solidFill>
                  <a:srgbClr val="FF0000"/>
                </a:solidFill>
              </a:rPr>
              <a:t> </a:t>
            </a:r>
            <a:endParaRPr lang="es-ES" sz="2800">
              <a:effectLst/>
              <a:latin typeface="Calibri" panose="020F0502020204030204" pitchFamily="34" charset="0"/>
              <a:ea typeface="MS Mincho" panose="02020609040205080304" pitchFamily="49" charset="-128"/>
              <a:cs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C06293-79DB-A1D0-8E72-54864955CD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0433" y="1007696"/>
            <a:ext cx="2912598" cy="47572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8F5F9F-0BBD-2B08-DE68-858E0B5739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06095" y="1052004"/>
            <a:ext cx="2885471" cy="471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9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3BDE3-57D0-5EB1-56A4-41D2D5FB3B8E}"/>
              </a:ext>
            </a:extLst>
          </p:cNvPr>
          <p:cNvSpPr txBox="1"/>
          <p:nvPr/>
        </p:nvSpPr>
        <p:spPr>
          <a:xfrm>
            <a:off x="2857953" y="1656137"/>
            <a:ext cx="6336381" cy="30469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4800" dirty="0">
                <a:solidFill>
                  <a:schemeClr val="tx2"/>
                </a:solidFill>
                <a:latin typeface="Berlin Sans FB"/>
                <a:cs typeface="BrowalliaUPC"/>
              </a:rPr>
              <a:t>Colaboración</a:t>
            </a:r>
            <a:r>
              <a:rPr lang="es-ES" sz="4800" dirty="0">
                <a:solidFill>
                  <a:srgbClr val="000000"/>
                </a:solidFill>
                <a:latin typeface="Berlin Sans FB"/>
                <a:cs typeface="BrowalliaUPC"/>
              </a:rPr>
              <a:t> </a:t>
            </a:r>
            <a:endParaRPr lang="en-GB" dirty="0">
              <a:solidFill>
                <a:srgbClr val="000000"/>
              </a:solidFill>
              <a:latin typeface="Berlin Sans FB"/>
              <a:cs typeface="BrowalliaUPC"/>
            </a:endParaRPr>
          </a:p>
          <a:p>
            <a:pPr algn="ctr"/>
            <a:r>
              <a:rPr lang="es-ES" sz="4800" dirty="0">
                <a:solidFill>
                  <a:schemeClr val="accent2"/>
                </a:solidFill>
                <a:latin typeface="Berlin Sans FB"/>
                <a:cs typeface="BrowalliaUPC"/>
              </a:rPr>
              <a:t>Plural</a:t>
            </a:r>
            <a:r>
              <a:rPr lang="es-ES" sz="4800" dirty="0">
                <a:solidFill>
                  <a:srgbClr val="000000"/>
                </a:solidFill>
                <a:latin typeface="Berlin Sans FB"/>
                <a:cs typeface="BrowalliaUPC"/>
              </a:rPr>
              <a:t> </a:t>
            </a:r>
            <a:r>
              <a:rPr lang="es-ES" sz="4800" dirty="0">
                <a:solidFill>
                  <a:schemeClr val="accent3"/>
                </a:solidFill>
                <a:latin typeface="Berlin Sans FB"/>
                <a:cs typeface="BrowalliaUPC"/>
              </a:rPr>
              <a:t>Abierta</a:t>
            </a:r>
            <a:endParaRPr lang="en-GB" dirty="0">
              <a:solidFill>
                <a:schemeClr val="accent3"/>
              </a:solidFill>
              <a:latin typeface="Berlin Sans FB"/>
              <a:cs typeface="BrowalliaUPC"/>
            </a:endParaRPr>
          </a:p>
          <a:p>
            <a:pPr algn="ctr"/>
            <a:r>
              <a:rPr lang="es-ES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Berlin Sans FB"/>
                <a:cs typeface="BrowalliaUPC"/>
              </a:rPr>
              <a:t>Interdisciplinar</a:t>
            </a:r>
            <a:endParaRPr lang="en-GB">
              <a:solidFill>
                <a:schemeClr val="tx2">
                  <a:lumMod val="60000"/>
                  <a:lumOff val="40000"/>
                </a:schemeClr>
              </a:solidFill>
              <a:latin typeface="Berlin Sans FB"/>
              <a:cs typeface="BrowalliaUPC"/>
            </a:endParaRPr>
          </a:p>
          <a:p>
            <a:pPr algn="ctr"/>
            <a:r>
              <a:rPr lang="es-ES" sz="4800" dirty="0">
                <a:solidFill>
                  <a:srgbClr val="000000"/>
                </a:solidFill>
                <a:latin typeface="Berlin Sans FB"/>
                <a:cs typeface="BrowalliaUPC"/>
              </a:rPr>
              <a:t>   </a:t>
            </a:r>
            <a:r>
              <a:rPr lang="es-ES" sz="4800" dirty="0">
                <a:solidFill>
                  <a:schemeClr val="accent2">
                    <a:lumMod val="75000"/>
                  </a:schemeClr>
                </a:solidFill>
                <a:latin typeface="Berlin Sans FB"/>
                <a:cs typeface="BrowalliaUPC"/>
              </a:rPr>
              <a:t>Comunitaria </a:t>
            </a:r>
            <a:r>
              <a:rPr lang="en-GB" sz="4800" b="0" i="0" dirty="0">
                <a:solidFill>
                  <a:schemeClr val="accent2">
                    <a:lumMod val="75000"/>
                  </a:schemeClr>
                </a:solidFill>
                <a:effectLst/>
                <a:latin typeface="Berlin Sans FB"/>
                <a:cs typeface="BrowalliaUPC"/>
              </a:rPr>
              <a:t> </a:t>
            </a:r>
            <a:r>
              <a:rPr lang="en-GB" sz="4800" b="0" i="0" dirty="0">
                <a:solidFill>
                  <a:srgbClr val="000000"/>
                </a:solidFill>
                <a:effectLst/>
                <a:latin typeface="Berlin Sans FB"/>
                <a:cs typeface="BrowalliaUPC"/>
              </a:rPr>
              <a:t> 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Berlin Sans FB"/>
                <a:cs typeface="BrowalliaUPC"/>
              </a:rPr>
              <a:t> </a:t>
            </a:r>
            <a:endParaRPr lang="en-GB">
              <a:latin typeface="Berlin Sans FB"/>
              <a:cs typeface="BrowalliaUPC"/>
            </a:endParaRPr>
          </a:p>
        </p:txBody>
      </p:sp>
      <p:pic>
        <p:nvPicPr>
          <p:cNvPr id="5" name="Picture 4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6268A9D3-67DF-532B-A5B7-877F17E79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4909" y="661365"/>
            <a:ext cx="3103686" cy="5041906"/>
          </a:xfrm>
          <a:prstGeom prst="rect">
            <a:avLst/>
          </a:prstGeom>
        </p:spPr>
      </p:pic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47014401-99A1-55BA-6040-BBE1AC78C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6963" y="6446838"/>
            <a:ext cx="6818312" cy="365125"/>
          </a:xfrm>
        </p:spPr>
        <p:txBody>
          <a:bodyPr/>
          <a:lstStyle/>
          <a:p>
            <a:r>
              <a:rPr lang="en-US" sz="1200" dirty="0"/>
              <a:t>Student Podcasting for Teaching and Assessment – Antonio </a:t>
            </a:r>
            <a:r>
              <a:rPr lang="en-US" sz="1200" dirty="0" err="1"/>
              <a:t>martínez-arboleda</a:t>
            </a:r>
            <a:endParaRPr lang="en-US" sz="1200" dirty="0"/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ECC6CCF-404F-EF61-D460-EDE10A810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14" y="661219"/>
            <a:ext cx="3089413" cy="504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713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3D737-5D11-88E0-DF17-DA48E69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22</a:t>
            </a:fld>
            <a:endParaRPr lang="en-US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50B344-5084-DD3D-17B0-A16E55C5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1762" y="6575792"/>
            <a:ext cx="9648192" cy="106362"/>
          </a:xfrm>
        </p:spPr>
        <p:txBody>
          <a:bodyPr/>
          <a:lstStyle/>
          <a:p>
            <a:r>
              <a:rPr lang="es-ES" sz="1200" b="0" i="0" dirty="0">
                <a:solidFill>
                  <a:schemeClr val="bg1"/>
                </a:solidFill>
                <a:effectLst/>
                <a:latin typeface="TwitterChirp"/>
              </a:rPr>
              <a:t>Producción y análisis de textos con 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CHATGPT -   ANTONIO </a:t>
            </a:r>
            <a:r>
              <a:rPr lang="es-ES" sz="1200" dirty="0" err="1">
                <a:solidFill>
                  <a:schemeClr val="bg1"/>
                </a:solidFill>
                <a:latin typeface="TwitterChirp"/>
              </a:rPr>
              <a:t>MARTíNEZ</a:t>
            </a:r>
            <a:r>
              <a:rPr lang="es-ES" sz="1200" dirty="0">
                <a:solidFill>
                  <a:schemeClr val="bg1"/>
                </a:solidFill>
                <a:latin typeface="TwitterChirp"/>
              </a:rPr>
              <a:t> ARBOLEDA – UNIVERSIDAD DE LEEDS 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" name="Picture 4" descr="Text&#10;&#10;Description automatically generated">
            <a:extLst>
              <a:ext uri="{FF2B5EF4-FFF2-40B4-BE49-F238E27FC236}">
                <a16:creationId xmlns:a16="http://schemas.microsoft.com/office/drawing/2014/main" id="{C1B73664-AB6D-2351-E1C9-27D9F6886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354" y="912644"/>
            <a:ext cx="4485353" cy="44853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4F6A22-C380-4F03-2EBA-7F9B7ADEE776}"/>
              </a:ext>
            </a:extLst>
          </p:cNvPr>
          <p:cNvSpPr txBox="1"/>
          <p:nvPr/>
        </p:nvSpPr>
        <p:spPr>
          <a:xfrm>
            <a:off x="5389760" y="2000266"/>
            <a:ext cx="6336381" cy="30469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4800" dirty="0" err="1">
                <a:latin typeface="Berlin Sans FB"/>
                <a:cs typeface="BrowalliaUPC"/>
              </a:rPr>
              <a:t>Muchas</a:t>
            </a:r>
            <a:r>
              <a:rPr lang="en-GB" sz="4800" dirty="0">
                <a:latin typeface="Berlin Sans FB"/>
                <a:cs typeface="BrowalliaUPC"/>
              </a:rPr>
              <a:t> gracias</a:t>
            </a:r>
            <a:endParaRPr lang="en-GB" dirty="0">
              <a:latin typeface="Berlin Sans FB"/>
              <a:cs typeface="BrowalliaUPC"/>
            </a:endParaRPr>
          </a:p>
          <a:p>
            <a:pPr algn="ctr"/>
            <a:r>
              <a:rPr lang="en-GB" sz="4800" dirty="0" err="1">
                <a:solidFill>
                  <a:srgbClr val="000000"/>
                </a:solidFill>
                <a:latin typeface="Berlin Sans FB"/>
                <a:cs typeface="BrowalliaUPC"/>
              </a:rPr>
              <a:t>por</a:t>
            </a:r>
            <a:r>
              <a:rPr lang="en-GB" sz="4800" dirty="0">
                <a:solidFill>
                  <a:srgbClr val="000000"/>
                </a:solidFill>
                <a:latin typeface="Berlin Sans FB"/>
                <a:cs typeface="BrowalliaUPC"/>
              </a:rPr>
              <a:t> </a:t>
            </a:r>
            <a:r>
              <a:rPr lang="en-GB" sz="4800" dirty="0" err="1">
                <a:solidFill>
                  <a:srgbClr val="000000"/>
                </a:solidFill>
                <a:latin typeface="Berlin Sans FB"/>
                <a:cs typeface="BrowalliaUPC"/>
              </a:rPr>
              <a:t>vuestra</a:t>
            </a:r>
            <a:r>
              <a:rPr lang="en-GB" sz="4800" dirty="0">
                <a:solidFill>
                  <a:srgbClr val="000000"/>
                </a:solidFill>
                <a:latin typeface="Berlin Sans FB"/>
                <a:cs typeface="BrowalliaUPC"/>
              </a:rPr>
              <a:t> </a:t>
            </a:r>
            <a:r>
              <a:rPr lang="en-GB" sz="4800" dirty="0" err="1">
                <a:solidFill>
                  <a:srgbClr val="000000"/>
                </a:solidFill>
                <a:latin typeface="Berlin Sans FB"/>
                <a:cs typeface="BrowalliaUPC"/>
              </a:rPr>
              <a:t>participación</a:t>
            </a:r>
            <a:endParaRPr lang="en-GB" sz="4800" dirty="0">
              <a:solidFill>
                <a:srgbClr val="000000"/>
              </a:solidFill>
              <a:latin typeface="Berlin Sans FB"/>
              <a:cs typeface="BrowalliaUPC"/>
            </a:endParaRPr>
          </a:p>
          <a:p>
            <a:pPr algn="ctr"/>
            <a:r>
              <a:rPr lang="en-GB" sz="4800" b="0" i="0" dirty="0">
                <a:solidFill>
                  <a:srgbClr val="000000"/>
                </a:solidFill>
                <a:effectLst/>
                <a:latin typeface="Berlin Sans FB"/>
                <a:cs typeface="BrowalliaUPC"/>
              </a:rPr>
              <a:t> 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Berlin Sans FB"/>
                <a:cs typeface="BrowalliaUPC"/>
              </a:rPr>
              <a:t> </a:t>
            </a:r>
            <a:endParaRPr lang="en-GB">
              <a:latin typeface="Berlin Sans FB"/>
              <a:cs typeface="BrowalliaUPC"/>
            </a:endParaRPr>
          </a:p>
        </p:txBody>
      </p:sp>
    </p:spTree>
    <p:extLst>
      <p:ext uri="{BB962C8B-B14F-4D97-AF65-F5344CB8AC3E}">
        <p14:creationId xmlns:p14="http://schemas.microsoft.com/office/powerpoint/2010/main" val="59295293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_Win32_JB_SL_v2.potx" id="{2FF4D238-6E02-4AF5-A7F8-E0CA002E79A6}" vid="{1CA406FA-5E6E-436F-98F0-C190AE288A77}"/>
    </a:ext>
  </a:extLst>
</a:theme>
</file>

<file path=ppt/theme/theme2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e3060dd4-3e4f-4fe5-b88f-a928187c0acd" xsi:nil="true"/>
    <_activity xmlns="e3060dd4-3e4f-4fe5-b88f-a928187c0ac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C567A2D451840A1A3172B79D13EA9" ma:contentTypeVersion="15" ma:contentTypeDescription="Create a new document." ma:contentTypeScope="" ma:versionID="99bad9bbc0ce498a52d782d3f197a941">
  <xsd:schema xmlns:xsd="http://www.w3.org/2001/XMLSchema" xmlns:xs="http://www.w3.org/2001/XMLSchema" xmlns:p="http://schemas.microsoft.com/office/2006/metadata/properties" xmlns:ns3="1366faf1-a34f-495a-a47c-445217ffe5b3" xmlns:ns4="e3060dd4-3e4f-4fe5-b88f-a928187c0acd" targetNamespace="http://schemas.microsoft.com/office/2006/metadata/properties" ma:root="true" ma:fieldsID="73d95b6f4ba506ede1ccea8d60543580" ns3:_="" ns4:_="">
    <xsd:import namespace="1366faf1-a34f-495a-a47c-445217ffe5b3"/>
    <xsd:import namespace="e3060dd4-3e4f-4fe5-b88f-a928187c0ac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66faf1-a34f-495a-a47c-445217ffe5b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060dd4-3e4f-4fe5-b88f-a928187c0a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4B1648-C213-44D3-9464-4287A4D41EE0}">
  <ds:schemaRefs>
    <ds:schemaRef ds:uri="1366faf1-a34f-495a-a47c-445217ffe5b3"/>
    <ds:schemaRef ds:uri="http://schemas.microsoft.com/office/2006/documentManagement/types"/>
    <ds:schemaRef ds:uri="http://purl.org/dc/elements/1.1/"/>
    <ds:schemaRef ds:uri="http://schemas.microsoft.com/office/2006/metadata/properties"/>
    <ds:schemaRef ds:uri="e3060dd4-3e4f-4fe5-b88f-a928187c0acd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50D2062-EEDE-412F-8FF3-DC0484ECADE0}">
  <ds:schemaRefs>
    <ds:schemaRef ds:uri="1366faf1-a34f-495a-a47c-445217ffe5b3"/>
    <ds:schemaRef ds:uri="e3060dd4-3e4f-4fe5-b88f-a928187c0a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96B531D-03AC-47F6-A16F-C6773C191BB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Retrospect design</Template>
  <TotalTime>0</TotalTime>
  <Words>2803</Words>
  <Application>Microsoft Office PowerPoint</Application>
  <PresentationFormat>Widescreen</PresentationFormat>
  <Paragraphs>421</Paragraphs>
  <Slides>22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RetrospectVTI</vt:lpstr>
      <vt:lpstr>Ion Boardroom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podcast universitario como herramienta de transformación pedagógica y cultural</dc:title>
  <dc:creator>Antonio Martinez-Arboleda</dc:creator>
  <cp:lastModifiedBy>Antonio Martinez-Arboleda</cp:lastModifiedBy>
  <cp:revision>199</cp:revision>
  <dcterms:created xsi:type="dcterms:W3CDTF">2021-06-23T12:02:15Z</dcterms:created>
  <dcterms:modified xsi:type="dcterms:W3CDTF">2024-01-17T13:20:22Z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0x010100DB4C567A2D451840A1A3172B79D13EA9</vt:lpwstr>
  </property>
</Properties>
</file>